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4" r:id="rId1"/>
  </p:sldMasterIdLst>
  <p:notesMasterIdLst>
    <p:notesMasterId r:id="rId14"/>
  </p:notesMasterIdLst>
  <p:sldIdLst>
    <p:sldId id="256" r:id="rId2"/>
    <p:sldId id="257" r:id="rId3"/>
    <p:sldId id="259" r:id="rId4"/>
    <p:sldId id="260" r:id="rId5"/>
    <p:sldId id="283" r:id="rId6"/>
    <p:sldId id="263" r:id="rId7"/>
    <p:sldId id="264" r:id="rId8"/>
    <p:sldId id="266" r:id="rId9"/>
    <p:sldId id="268" r:id="rId10"/>
    <p:sldId id="285" r:id="rId11"/>
    <p:sldId id="274" r:id="rId12"/>
    <p:sldId id="282" r:id="rId13"/>
  </p:sldIdLst>
  <p:sldSz cx="9144000" cy="6858000" type="screen4x3"/>
  <p:notesSz cx="6797675" cy="992822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37" autoAdjust="0"/>
  </p:normalViewPr>
  <p:slideViewPr>
    <p:cSldViewPr>
      <p:cViewPr varScale="1">
        <p:scale>
          <a:sx n="86" d="100"/>
          <a:sy n="86" d="100"/>
        </p:scale>
        <p:origin x="-14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E:\RENDICION%20DE%20CTAS%202015\INFORM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RENDICION%20DE%20CTAS%202015\INFORM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C"/>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i="1">
                <a:solidFill>
                  <a:srgbClr val="C00000"/>
                </a:solidFill>
              </a:defRPr>
            </a:pPr>
            <a:r>
              <a:rPr lang="en-US" dirty="0"/>
              <a:t>DETALLES DE GASTOS </a:t>
            </a:r>
          </a:p>
        </c:rich>
      </c:tx>
      <c:layout/>
      <c:overlay val="0"/>
    </c:title>
    <c:autoTitleDeleted val="0"/>
    <c:plotArea>
      <c:layout>
        <c:manualLayout>
          <c:layoutTarget val="inner"/>
          <c:xMode val="edge"/>
          <c:yMode val="edge"/>
          <c:x val="0.33112256852988198"/>
          <c:y val="0.14245991746691203"/>
          <c:w val="0.5193998899504999"/>
          <c:h val="0.7669650282875945"/>
        </c:manualLayout>
      </c:layout>
      <c:barChart>
        <c:barDir val="bar"/>
        <c:grouping val="clustered"/>
        <c:varyColors val="0"/>
        <c:ser>
          <c:idx val="0"/>
          <c:order val="0"/>
          <c:tx>
            <c:strRef>
              <c:f>Hoja1!$B$24:$B$25</c:f>
              <c:strCache>
                <c:ptCount val="1"/>
                <c:pt idx="0">
                  <c:v>DETALLES DE GASTOS VALOR</c:v>
                </c:pt>
              </c:strCache>
            </c:strRef>
          </c:tx>
          <c:spPr>
            <a:solidFill>
              <a:srgbClr val="FFFF00"/>
            </a:solidFill>
            <a:ln>
              <a:solidFill>
                <a:srgbClr val="00B050"/>
              </a:solidFill>
            </a:ln>
          </c:spPr>
          <c:invertIfNegative val="0"/>
          <c:dPt>
            <c:idx val="1"/>
            <c:invertIfNegative val="0"/>
            <c:bubble3D val="0"/>
            <c:spPr>
              <a:solidFill>
                <a:srgbClr val="002060"/>
              </a:solidFill>
              <a:ln>
                <a:solidFill>
                  <a:srgbClr val="00B050"/>
                </a:solidFill>
              </a:ln>
            </c:spPr>
          </c:dPt>
          <c:dPt>
            <c:idx val="6"/>
            <c:invertIfNegative val="0"/>
            <c:bubble3D val="0"/>
            <c:spPr>
              <a:solidFill>
                <a:srgbClr val="FF0000"/>
              </a:solidFill>
              <a:ln>
                <a:solidFill>
                  <a:srgbClr val="00B050"/>
                </a:solidFill>
              </a:ln>
            </c:spPr>
          </c:dPt>
          <c:dPt>
            <c:idx val="7"/>
            <c:invertIfNegative val="0"/>
            <c:bubble3D val="0"/>
            <c:spPr>
              <a:solidFill>
                <a:srgbClr val="00B0F0"/>
              </a:solidFill>
              <a:ln>
                <a:solidFill>
                  <a:srgbClr val="00B050"/>
                </a:solidFill>
              </a:ln>
            </c:spPr>
          </c:dPt>
          <c:dPt>
            <c:idx val="8"/>
            <c:invertIfNegative val="0"/>
            <c:bubble3D val="0"/>
            <c:spPr>
              <a:solidFill>
                <a:srgbClr val="92D050"/>
              </a:solidFill>
              <a:ln>
                <a:solidFill>
                  <a:srgbClr val="00B050"/>
                </a:solidFill>
              </a:ln>
            </c:spPr>
          </c:dPt>
          <c:dLbls>
            <c:numFmt formatCode="#,##0.00" sourceLinked="0"/>
            <c:txPr>
              <a:bodyPr/>
              <a:lstStyle/>
              <a:p>
                <a:pPr>
                  <a:defRPr sz="1400" b="1"/>
                </a:pPr>
                <a:endParaRPr lang="es-EC"/>
              </a:p>
            </c:txPr>
            <c:dLblPos val="outEnd"/>
            <c:showLegendKey val="0"/>
            <c:showVal val="1"/>
            <c:showCatName val="0"/>
            <c:showSerName val="0"/>
            <c:showPercent val="0"/>
            <c:showBubbleSize val="0"/>
            <c:separator>, </c:separator>
            <c:showLeaderLines val="0"/>
          </c:dLbls>
          <c:cat>
            <c:strRef>
              <c:f>Hoja1!$A$26:$A$34</c:f>
              <c:strCache>
                <c:ptCount val="9"/>
                <c:pt idx="0">
                  <c:v>PLAN DE DESARROLLO Y ORDENAMIENTO TERRITORIAL</c:v>
                </c:pt>
                <c:pt idx="1">
                  <c:v>FORTALECIMIENTO INSTITUCIONAL</c:v>
                </c:pt>
                <c:pt idx="2">
                  <c:v>ESTUDIOS  DE ECTRIFICACION DEL ALUMBRADO PUBLICO DE LA CABECERA PARROQUIAL ENOKANQUI</c:v>
                </c:pt>
                <c:pt idx="3">
                  <c:v>ADQUISICIÓN DE ACTIVOS PARA LA INSTITUCION</c:v>
                </c:pt>
                <c:pt idx="4">
                  <c:v>RECONSTRUCCIÓN DE OBRAS</c:v>
                </c:pt>
                <c:pt idx="5">
                  <c:v>MANTENIMIENTO VIAL</c:v>
                </c:pt>
                <c:pt idx="6">
                  <c:v>PROYECTO AGRICOLA</c:v>
                </c:pt>
                <c:pt idx="7">
                  <c:v>ACTO SOCIO CULTURAL</c:v>
                </c:pt>
                <c:pt idx="8">
                  <c:v>TOTAL</c:v>
                </c:pt>
              </c:strCache>
            </c:strRef>
          </c:cat>
          <c:val>
            <c:numRef>
              <c:f>Hoja1!$B$26:$B$34</c:f>
              <c:numCache>
                <c:formatCode>General</c:formatCode>
                <c:ptCount val="9"/>
                <c:pt idx="0">
                  <c:v>33600</c:v>
                </c:pt>
                <c:pt idx="1">
                  <c:v>56321.27</c:v>
                </c:pt>
                <c:pt idx="2">
                  <c:v>20160</c:v>
                </c:pt>
                <c:pt idx="3">
                  <c:v>6140.96</c:v>
                </c:pt>
                <c:pt idx="4">
                  <c:v>2800</c:v>
                </c:pt>
                <c:pt idx="5">
                  <c:v>6960</c:v>
                </c:pt>
                <c:pt idx="6">
                  <c:v>74969.789999999994</c:v>
                </c:pt>
                <c:pt idx="7">
                  <c:v>30240</c:v>
                </c:pt>
                <c:pt idx="8">
                  <c:v>231192.02</c:v>
                </c:pt>
              </c:numCache>
            </c:numRef>
          </c:val>
        </c:ser>
        <c:dLbls>
          <c:showLegendKey val="0"/>
          <c:showVal val="0"/>
          <c:showCatName val="0"/>
          <c:showSerName val="0"/>
          <c:showPercent val="0"/>
          <c:showBubbleSize val="0"/>
        </c:dLbls>
        <c:gapWidth val="61"/>
        <c:axId val="7385472"/>
        <c:axId val="7387008"/>
      </c:barChart>
      <c:catAx>
        <c:axId val="7385472"/>
        <c:scaling>
          <c:orientation val="minMax"/>
        </c:scaling>
        <c:delete val="0"/>
        <c:axPos val="l"/>
        <c:majorTickMark val="out"/>
        <c:minorTickMark val="none"/>
        <c:tickLblPos val="nextTo"/>
        <c:txPr>
          <a:bodyPr/>
          <a:lstStyle/>
          <a:p>
            <a:pPr>
              <a:defRPr sz="1000" b="1" i="0">
                <a:latin typeface="+mn-lt"/>
                <a:cs typeface="Andalus" panose="02020603050405020304" pitchFamily="18" charset="-78"/>
              </a:defRPr>
            </a:pPr>
            <a:endParaRPr lang="es-EC"/>
          </a:p>
        </c:txPr>
        <c:crossAx val="7387008"/>
        <c:crosses val="autoZero"/>
        <c:auto val="1"/>
        <c:lblAlgn val="ctr"/>
        <c:lblOffset val="100"/>
        <c:noMultiLvlLbl val="0"/>
      </c:catAx>
      <c:valAx>
        <c:axId val="7387008"/>
        <c:scaling>
          <c:orientation val="minMax"/>
        </c:scaling>
        <c:delete val="1"/>
        <c:axPos val="b"/>
        <c:numFmt formatCode="General" sourceLinked="1"/>
        <c:majorTickMark val="out"/>
        <c:minorTickMark val="none"/>
        <c:tickLblPos val="nextTo"/>
        <c:crossAx val="7385472"/>
        <c:crosses val="autoZero"/>
        <c:crossBetween val="between"/>
      </c:valAx>
    </c:plotArea>
    <c:plotVisOnly val="1"/>
    <c:dispBlanksAs val="zero"/>
    <c:showDLblsOverMax val="0"/>
  </c:chart>
  <c:spPr>
    <a:solidFill>
      <a:schemeClr val="bg1"/>
    </a:solidFill>
    <a:ln w="66675" cap="rnd" cmpd="dbl">
      <a:solidFill>
        <a:srgbClr val="FF0000"/>
      </a:solidFill>
      <a:beve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C"/>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377508644026115E-2"/>
          <c:y val="2.7330887584594621E-2"/>
          <c:w val="0.41738449200976935"/>
          <c:h val="0.97266911241540543"/>
        </c:manualLayout>
      </c:layout>
      <c:pieChart>
        <c:varyColors val="1"/>
        <c:ser>
          <c:idx val="0"/>
          <c:order val="0"/>
          <c:tx>
            <c:strRef>
              <c:f>Hoja1!$B$24:$B$25</c:f>
              <c:strCache>
                <c:ptCount val="1"/>
                <c:pt idx="0">
                  <c:v>DETALLES DE GASTOS VALOR</c:v>
                </c:pt>
              </c:strCache>
            </c:strRef>
          </c:tx>
          <c:spPr>
            <a:solidFill>
              <a:srgbClr val="FF0000"/>
            </a:solidFill>
          </c:spPr>
          <c:dPt>
            <c:idx val="0"/>
            <c:bubble3D val="0"/>
            <c:spPr>
              <a:solidFill>
                <a:srgbClr val="FFFF00"/>
              </a:solidFill>
            </c:spPr>
          </c:dPt>
          <c:dPt>
            <c:idx val="1"/>
            <c:bubble3D val="0"/>
            <c:spPr>
              <a:solidFill>
                <a:srgbClr val="002060"/>
              </a:solidFill>
            </c:spPr>
          </c:dPt>
          <c:dPt>
            <c:idx val="2"/>
            <c:bubble3D val="0"/>
            <c:spPr>
              <a:solidFill>
                <a:schemeClr val="accent6">
                  <a:lumMod val="60000"/>
                  <a:lumOff val="40000"/>
                </a:schemeClr>
              </a:solidFill>
            </c:spPr>
          </c:dPt>
          <c:dPt>
            <c:idx val="3"/>
            <c:bubble3D val="0"/>
            <c:spPr>
              <a:solidFill>
                <a:schemeClr val="accent4"/>
              </a:solidFill>
            </c:spPr>
          </c:dPt>
          <c:dPt>
            <c:idx val="4"/>
            <c:bubble3D val="0"/>
            <c:spPr>
              <a:solidFill>
                <a:schemeClr val="accent5">
                  <a:lumMod val="60000"/>
                  <a:lumOff val="40000"/>
                </a:schemeClr>
              </a:solidFill>
            </c:spPr>
          </c:dPt>
          <c:dPt>
            <c:idx val="5"/>
            <c:bubble3D val="0"/>
            <c:spPr>
              <a:solidFill>
                <a:srgbClr val="7030A0"/>
              </a:solidFill>
            </c:spPr>
          </c:dPt>
          <c:dPt>
            <c:idx val="6"/>
            <c:bubble3D val="0"/>
            <c:spPr>
              <a:solidFill>
                <a:srgbClr val="C00000"/>
              </a:solidFill>
            </c:spPr>
          </c:dPt>
          <c:dPt>
            <c:idx val="7"/>
            <c:bubble3D val="0"/>
            <c:spPr>
              <a:solidFill>
                <a:srgbClr val="00B0F0"/>
              </a:solidFill>
            </c:spPr>
          </c:dPt>
          <c:dLbls>
            <c:dLbl>
              <c:idx val="3"/>
              <c:layout>
                <c:manualLayout>
                  <c:x val="-5.519485970555499E-3"/>
                  <c:y val="-0.10693402996236233"/>
                </c:manualLayout>
              </c:layout>
              <c:showLegendKey val="0"/>
              <c:showVal val="0"/>
              <c:showCatName val="0"/>
              <c:showSerName val="0"/>
              <c:showPercent val="1"/>
              <c:showBubbleSize val="0"/>
            </c:dLbl>
            <c:dLbl>
              <c:idx val="4"/>
              <c:layout>
                <c:manualLayout>
                  <c:x val="1.2917523003825E-2"/>
                  <c:y val="-4.1001775530812067E-3"/>
                </c:manualLayout>
              </c:layout>
              <c:showLegendKey val="0"/>
              <c:showVal val="0"/>
              <c:showCatName val="0"/>
              <c:showSerName val="0"/>
              <c:showPercent val="1"/>
              <c:showBubbleSize val="0"/>
            </c:dLbl>
            <c:txPr>
              <a:bodyPr/>
              <a:lstStyle/>
              <a:p>
                <a:pPr>
                  <a:defRPr sz="1400" b="1"/>
                </a:pPr>
                <a:endParaRPr lang="es-EC"/>
              </a:p>
            </c:txPr>
            <c:showLegendKey val="0"/>
            <c:showVal val="0"/>
            <c:showCatName val="0"/>
            <c:showSerName val="0"/>
            <c:showPercent val="1"/>
            <c:showBubbleSize val="0"/>
            <c:showLeaderLines val="0"/>
          </c:dLbls>
          <c:cat>
            <c:strRef>
              <c:f>Hoja1!$A$26:$A$33</c:f>
              <c:strCache>
                <c:ptCount val="8"/>
                <c:pt idx="0">
                  <c:v>PLAN DE DESARROLLO Y ORDENAMIENTO TERRITORIAL</c:v>
                </c:pt>
                <c:pt idx="1">
                  <c:v>FORTALECIMIENTO INSTITUCIONAL</c:v>
                </c:pt>
                <c:pt idx="2">
                  <c:v>ESTUDIOS  DE ECTRIFICACION DEL ALUMBRADO PUBLICO DE LA CABECERA PARROQUIAL ENOKANQUI</c:v>
                </c:pt>
                <c:pt idx="3">
                  <c:v>ADQUISICIÓN DE ACTIVOS PARA LA INSTITUCION</c:v>
                </c:pt>
                <c:pt idx="4">
                  <c:v>RECONSTRUCCIÓN DE OBRAS</c:v>
                </c:pt>
                <c:pt idx="5">
                  <c:v>MANTENIMIENTO VIAL</c:v>
                </c:pt>
                <c:pt idx="6">
                  <c:v>PROYECTO AGRICOLA</c:v>
                </c:pt>
                <c:pt idx="7">
                  <c:v>ACTO SOCIO CULTURAL</c:v>
                </c:pt>
              </c:strCache>
            </c:strRef>
          </c:cat>
          <c:val>
            <c:numRef>
              <c:f>Hoja1!$B$26:$B$33</c:f>
              <c:numCache>
                <c:formatCode>General</c:formatCode>
                <c:ptCount val="8"/>
                <c:pt idx="0">
                  <c:v>33600</c:v>
                </c:pt>
                <c:pt idx="1">
                  <c:v>56321.27</c:v>
                </c:pt>
                <c:pt idx="2">
                  <c:v>20160</c:v>
                </c:pt>
                <c:pt idx="3">
                  <c:v>6140.96</c:v>
                </c:pt>
                <c:pt idx="4">
                  <c:v>2800</c:v>
                </c:pt>
                <c:pt idx="5">
                  <c:v>6960</c:v>
                </c:pt>
                <c:pt idx="6">
                  <c:v>74969.789999999994</c:v>
                </c:pt>
                <c:pt idx="7">
                  <c:v>30240</c:v>
                </c:pt>
              </c:numCache>
            </c:numRef>
          </c:val>
        </c:ser>
        <c:dLbls>
          <c:showLegendKey val="0"/>
          <c:showVal val="0"/>
          <c:showCatName val="0"/>
          <c:showSerName val="0"/>
          <c:showPercent val="0"/>
          <c:showBubbleSize val="0"/>
          <c:showLeaderLines val="0"/>
        </c:dLbls>
        <c:firstSliceAng val="0"/>
      </c:pieChart>
    </c:plotArea>
    <c:legend>
      <c:legendPos val="tr"/>
      <c:layout>
        <c:manualLayout>
          <c:xMode val="edge"/>
          <c:yMode val="edge"/>
          <c:x val="0.483856460279947"/>
          <c:y val="7.8843911812253222E-3"/>
          <c:w val="0.49958039067738946"/>
          <c:h val="0.9921156088187747"/>
        </c:manualLayout>
      </c:layout>
      <c:overlay val="0"/>
      <c:txPr>
        <a:bodyPr/>
        <a:lstStyle/>
        <a:p>
          <a:pPr>
            <a:defRPr sz="900" b="1"/>
          </a:pPr>
          <a:endParaRPr lang="es-EC"/>
        </a:p>
      </c:txPr>
    </c:legend>
    <c:plotVisOnly val="1"/>
    <c:dispBlanksAs val="gap"/>
    <c:showDLblsOverMax val="0"/>
  </c:chart>
  <c:spPr>
    <a:ln w="47625" cap="sq" cmpd="sng">
      <a:solidFill>
        <a:srgbClr val="FF0000"/>
      </a:solidFill>
      <a:beve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A8B71F4-B205-4DD2-9695-37CF92CE8732}" type="datetimeFigureOut">
              <a:rPr lang="es-MX" smtClean="0"/>
              <a:pPr/>
              <a:t>26/02/2016</a:t>
            </a:fld>
            <a:endParaRPr lang="es-MX"/>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D0F1B53-162F-45C4-886E-543023C8420C}" type="slidenum">
              <a:rPr lang="es-MX" smtClean="0"/>
              <a:pPr/>
              <a:t>‹#›</a:t>
            </a:fld>
            <a:endParaRPr lang="es-MX"/>
          </a:p>
        </p:txBody>
      </p:sp>
    </p:spTree>
    <p:extLst>
      <p:ext uri="{BB962C8B-B14F-4D97-AF65-F5344CB8AC3E}">
        <p14:creationId xmlns:p14="http://schemas.microsoft.com/office/powerpoint/2010/main" val="1107704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CD0F1B53-162F-45C4-886E-543023C8420C}" type="slidenum">
              <a:rPr lang="es-MX" smtClean="0"/>
              <a:pPr/>
              <a:t>1</a:t>
            </a:fld>
            <a:endParaRPr lang="es-MX"/>
          </a:p>
        </p:txBody>
      </p:sp>
    </p:spTree>
    <p:extLst>
      <p:ext uri="{BB962C8B-B14F-4D97-AF65-F5344CB8AC3E}">
        <p14:creationId xmlns:p14="http://schemas.microsoft.com/office/powerpoint/2010/main" val="3688629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CD0F1B53-162F-45C4-886E-543023C8420C}" type="slidenum">
              <a:rPr lang="es-MX" smtClean="0"/>
              <a:pPr/>
              <a:t>8</a:t>
            </a:fld>
            <a:endParaRPr lang="es-MX"/>
          </a:p>
        </p:txBody>
      </p:sp>
    </p:spTree>
    <p:extLst>
      <p:ext uri="{BB962C8B-B14F-4D97-AF65-F5344CB8AC3E}">
        <p14:creationId xmlns:p14="http://schemas.microsoft.com/office/powerpoint/2010/main" val="8766570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ED3268F-085C-4575-BF5D-1ACF71F55F59}" type="datetimeFigureOut">
              <a:rPr lang="es-MX" smtClean="0"/>
              <a:pPr/>
              <a:t>26/02/2016</a:t>
            </a:fld>
            <a:endParaRPr lang="es-MX"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D839AD5-3A37-4648-8D9D-CBB96799AF3A}" type="slidenum">
              <a:rPr lang="es-MX" smtClean="0"/>
              <a:pPr/>
              <a:t>‹#›</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D3268F-085C-4575-BF5D-1ACF71F55F59}" type="datetimeFigureOut">
              <a:rPr lang="es-MX" smtClean="0"/>
              <a:pPr/>
              <a:t>26/02/2016</a:t>
            </a:fld>
            <a:endParaRPr lang="es-MX" dirty="0"/>
          </a:p>
        </p:txBody>
      </p:sp>
      <p:sp>
        <p:nvSpPr>
          <p:cNvPr id="5" name="Footer Placeholder 4"/>
          <p:cNvSpPr>
            <a:spLocks noGrp="1"/>
          </p:cNvSpPr>
          <p:nvPr>
            <p:ph type="ftr" sz="quarter" idx="11"/>
          </p:nvPr>
        </p:nvSpPr>
        <p:spPr/>
        <p:txBody>
          <a:bodyPr/>
          <a:lstStyle>
            <a:extLst/>
          </a:lstStyle>
          <a:p>
            <a:endParaRPr lang="es-MX" dirty="0"/>
          </a:p>
        </p:txBody>
      </p:sp>
      <p:sp>
        <p:nvSpPr>
          <p:cNvPr id="6" name="Slide Number Placeholder 5"/>
          <p:cNvSpPr>
            <a:spLocks noGrp="1"/>
          </p:cNvSpPr>
          <p:nvPr>
            <p:ph type="sldNum" sz="quarter" idx="12"/>
          </p:nvPr>
        </p:nvSpPr>
        <p:spPr/>
        <p:txBody>
          <a:bodyPr/>
          <a:lstStyle>
            <a:extLst/>
          </a:lstStyle>
          <a:p>
            <a:fld id="{0D839AD5-3A37-4648-8D9D-CBB96799AF3A}" type="slidenum">
              <a:rPr lang="es-MX" smtClean="0"/>
              <a:pPr/>
              <a:t>‹#›</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4ED3268F-085C-4575-BF5D-1ACF71F55F59}" type="datetimeFigureOut">
              <a:rPr lang="es-MX" smtClean="0"/>
              <a:pPr/>
              <a:t>26/02/2016</a:t>
            </a:fld>
            <a:endParaRPr lang="es-MX"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s-MX"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D839AD5-3A37-4648-8D9D-CBB96799AF3A}" type="slidenum">
              <a:rPr lang="es-MX" smtClean="0"/>
              <a:pPr/>
              <a:t>‹#›</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D3268F-085C-4575-BF5D-1ACF71F55F59}" type="datetimeFigureOut">
              <a:rPr lang="es-MX" smtClean="0"/>
              <a:pPr/>
              <a:t>26/02/2016</a:t>
            </a:fld>
            <a:endParaRPr lang="es-MX" dirty="0"/>
          </a:p>
        </p:txBody>
      </p:sp>
      <p:sp>
        <p:nvSpPr>
          <p:cNvPr id="5" name="Footer Placeholder 4"/>
          <p:cNvSpPr>
            <a:spLocks noGrp="1"/>
          </p:cNvSpPr>
          <p:nvPr>
            <p:ph type="ftr" sz="quarter" idx="11"/>
          </p:nvPr>
        </p:nvSpPr>
        <p:spPr/>
        <p:txBody>
          <a:bodyPr/>
          <a:lstStyle>
            <a:extLst/>
          </a:lstStyle>
          <a:p>
            <a:endParaRPr lang="es-MX" dirty="0"/>
          </a:p>
        </p:txBody>
      </p:sp>
      <p:sp>
        <p:nvSpPr>
          <p:cNvPr id="6" name="Slide Number Placeholder 5"/>
          <p:cNvSpPr>
            <a:spLocks noGrp="1"/>
          </p:cNvSpPr>
          <p:nvPr>
            <p:ph type="sldNum" sz="quarter" idx="12"/>
          </p:nvPr>
        </p:nvSpPr>
        <p:spPr/>
        <p:txBody>
          <a:bodyPr/>
          <a:lstStyle>
            <a:extLst/>
          </a:lstStyle>
          <a:p>
            <a:fld id="{0D839AD5-3A37-4648-8D9D-CBB96799AF3A}" type="slidenum">
              <a:rPr lang="es-MX" smtClean="0"/>
              <a:pPr/>
              <a:t>‹#›</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ED3268F-085C-4575-BF5D-1ACF71F55F59}" type="datetimeFigureOut">
              <a:rPr lang="es-MX" smtClean="0"/>
              <a:pPr/>
              <a:t>26/02/2016</a:t>
            </a:fld>
            <a:endParaRPr lang="es-MX"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D839AD5-3A37-4648-8D9D-CBB96799AF3A}" type="slidenum">
              <a:rPr lang="es-MX" smtClean="0"/>
              <a:pPr/>
              <a:t>‹#›</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D3268F-085C-4575-BF5D-1ACF71F55F59}" type="datetimeFigureOut">
              <a:rPr lang="es-MX" smtClean="0"/>
              <a:pPr/>
              <a:t>26/02/2016</a:t>
            </a:fld>
            <a:endParaRPr lang="es-MX" dirty="0"/>
          </a:p>
        </p:txBody>
      </p:sp>
      <p:sp>
        <p:nvSpPr>
          <p:cNvPr id="6" name="Footer Placeholder 5"/>
          <p:cNvSpPr>
            <a:spLocks noGrp="1"/>
          </p:cNvSpPr>
          <p:nvPr>
            <p:ph type="ftr" sz="quarter" idx="11"/>
          </p:nvPr>
        </p:nvSpPr>
        <p:spPr/>
        <p:txBody>
          <a:bodyPr/>
          <a:lstStyle>
            <a:extLst/>
          </a:lstStyle>
          <a:p>
            <a:endParaRPr lang="es-MX" dirty="0"/>
          </a:p>
        </p:txBody>
      </p:sp>
      <p:sp>
        <p:nvSpPr>
          <p:cNvPr id="7" name="Slide Number Placeholder 6"/>
          <p:cNvSpPr>
            <a:spLocks noGrp="1"/>
          </p:cNvSpPr>
          <p:nvPr>
            <p:ph type="sldNum" sz="quarter" idx="12"/>
          </p:nvPr>
        </p:nvSpPr>
        <p:spPr/>
        <p:txBody>
          <a:bodyPr/>
          <a:lstStyle>
            <a:extLst/>
          </a:lstStyle>
          <a:p>
            <a:fld id="{0D839AD5-3A37-4648-8D9D-CBB96799AF3A}" type="slidenum">
              <a:rPr lang="es-MX" smtClean="0"/>
              <a:pPr/>
              <a:t>‹#›</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ED3268F-085C-4575-BF5D-1ACF71F55F59}" type="datetimeFigureOut">
              <a:rPr lang="es-MX" smtClean="0"/>
              <a:pPr/>
              <a:t>26/02/2016</a:t>
            </a:fld>
            <a:endParaRPr lang="es-MX" dirty="0"/>
          </a:p>
        </p:txBody>
      </p:sp>
      <p:sp>
        <p:nvSpPr>
          <p:cNvPr id="8" name="Footer Placeholder 7"/>
          <p:cNvSpPr>
            <a:spLocks noGrp="1"/>
          </p:cNvSpPr>
          <p:nvPr>
            <p:ph type="ftr" sz="quarter" idx="11"/>
          </p:nvPr>
        </p:nvSpPr>
        <p:spPr/>
        <p:txBody>
          <a:bodyPr/>
          <a:lstStyle>
            <a:extLst/>
          </a:lstStyle>
          <a:p>
            <a:endParaRPr lang="es-MX" dirty="0"/>
          </a:p>
        </p:txBody>
      </p:sp>
      <p:sp>
        <p:nvSpPr>
          <p:cNvPr id="9" name="Slide Number Placeholder 8"/>
          <p:cNvSpPr>
            <a:spLocks noGrp="1"/>
          </p:cNvSpPr>
          <p:nvPr>
            <p:ph type="sldNum" sz="quarter" idx="12"/>
          </p:nvPr>
        </p:nvSpPr>
        <p:spPr/>
        <p:txBody>
          <a:bodyPr/>
          <a:lstStyle>
            <a:extLst/>
          </a:lstStyle>
          <a:p>
            <a:fld id="{0D839AD5-3A37-4648-8D9D-CBB96799AF3A}" type="slidenum">
              <a:rPr lang="es-MX" smtClean="0"/>
              <a:pPr/>
              <a:t>‹#›</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ED3268F-085C-4575-BF5D-1ACF71F55F59}" type="datetimeFigureOut">
              <a:rPr lang="es-MX" smtClean="0"/>
              <a:pPr/>
              <a:t>26/02/2016</a:t>
            </a:fld>
            <a:endParaRPr lang="es-MX" dirty="0"/>
          </a:p>
        </p:txBody>
      </p:sp>
      <p:sp>
        <p:nvSpPr>
          <p:cNvPr id="4" name="Footer Placeholder 3"/>
          <p:cNvSpPr>
            <a:spLocks noGrp="1"/>
          </p:cNvSpPr>
          <p:nvPr>
            <p:ph type="ftr" sz="quarter" idx="11"/>
          </p:nvPr>
        </p:nvSpPr>
        <p:spPr/>
        <p:txBody>
          <a:bodyPr/>
          <a:lstStyle>
            <a:extLst/>
          </a:lstStyle>
          <a:p>
            <a:endParaRPr lang="es-MX" dirty="0"/>
          </a:p>
        </p:txBody>
      </p:sp>
      <p:sp>
        <p:nvSpPr>
          <p:cNvPr id="5" name="Slide Number Placeholder 4"/>
          <p:cNvSpPr>
            <a:spLocks noGrp="1"/>
          </p:cNvSpPr>
          <p:nvPr>
            <p:ph type="sldNum" sz="quarter" idx="12"/>
          </p:nvPr>
        </p:nvSpPr>
        <p:spPr/>
        <p:txBody>
          <a:bodyPr/>
          <a:lstStyle>
            <a:extLst/>
          </a:lstStyle>
          <a:p>
            <a:fld id="{0D839AD5-3A37-4648-8D9D-CBB96799AF3A}" type="slidenum">
              <a:rPr lang="es-MX" smtClean="0"/>
              <a:pPr/>
              <a:t>‹#›</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4ED3268F-085C-4575-BF5D-1ACF71F55F59}" type="datetimeFigureOut">
              <a:rPr lang="es-MX" smtClean="0"/>
              <a:pPr/>
              <a:t>26/02/2016</a:t>
            </a:fld>
            <a:endParaRPr lang="es-MX"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s-MX" dirty="0"/>
          </a:p>
        </p:txBody>
      </p:sp>
      <p:sp>
        <p:nvSpPr>
          <p:cNvPr id="4" name="Slide Number Placeholder 3"/>
          <p:cNvSpPr>
            <a:spLocks noGrp="1"/>
          </p:cNvSpPr>
          <p:nvPr>
            <p:ph type="sldNum" sz="quarter" idx="12"/>
          </p:nvPr>
        </p:nvSpPr>
        <p:spPr/>
        <p:txBody>
          <a:bodyPr/>
          <a:lstStyle>
            <a:extLst/>
          </a:lstStyle>
          <a:p>
            <a:fld id="{0D839AD5-3A37-4648-8D9D-CBB96799AF3A}" type="slidenum">
              <a:rPr lang="es-MX" smtClean="0"/>
              <a:pPr/>
              <a:t>‹#›</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D3268F-085C-4575-BF5D-1ACF71F55F59}" type="datetimeFigureOut">
              <a:rPr lang="es-MX" smtClean="0"/>
              <a:pPr/>
              <a:t>26/02/2016</a:t>
            </a:fld>
            <a:endParaRPr lang="es-MX" dirty="0"/>
          </a:p>
        </p:txBody>
      </p:sp>
      <p:sp>
        <p:nvSpPr>
          <p:cNvPr id="6" name="Footer Placeholder 5"/>
          <p:cNvSpPr>
            <a:spLocks noGrp="1"/>
          </p:cNvSpPr>
          <p:nvPr>
            <p:ph type="ftr" sz="quarter" idx="11"/>
          </p:nvPr>
        </p:nvSpPr>
        <p:spPr/>
        <p:txBody>
          <a:bodyPr/>
          <a:lstStyle>
            <a:extLst/>
          </a:lstStyle>
          <a:p>
            <a:endParaRPr lang="es-MX" dirty="0"/>
          </a:p>
        </p:txBody>
      </p:sp>
      <p:sp>
        <p:nvSpPr>
          <p:cNvPr id="7" name="Slide Number Placeholder 6"/>
          <p:cNvSpPr>
            <a:spLocks noGrp="1"/>
          </p:cNvSpPr>
          <p:nvPr>
            <p:ph type="sldNum" sz="quarter" idx="12"/>
          </p:nvPr>
        </p:nvSpPr>
        <p:spPr/>
        <p:txBody>
          <a:bodyPr/>
          <a:lstStyle>
            <a:extLst/>
          </a:lstStyle>
          <a:p>
            <a:fld id="{0D839AD5-3A37-4648-8D9D-CBB96799AF3A}" type="slidenum">
              <a:rPr lang="es-MX" smtClean="0"/>
              <a:pPr/>
              <a:t>‹#›</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4ED3268F-085C-4575-BF5D-1ACF71F55F59}" type="datetimeFigureOut">
              <a:rPr lang="es-MX" smtClean="0"/>
              <a:pPr/>
              <a:t>26/02/2016</a:t>
            </a:fld>
            <a:endParaRPr lang="es-MX" dirty="0"/>
          </a:p>
        </p:txBody>
      </p:sp>
      <p:sp>
        <p:nvSpPr>
          <p:cNvPr id="6" name="Footer Placeholder 5"/>
          <p:cNvSpPr>
            <a:spLocks noGrp="1"/>
          </p:cNvSpPr>
          <p:nvPr>
            <p:ph type="ftr" sz="quarter" idx="11"/>
          </p:nvPr>
        </p:nvSpPr>
        <p:spPr/>
        <p:txBody>
          <a:bodyPr/>
          <a:lstStyle>
            <a:extLst/>
          </a:lstStyle>
          <a:p>
            <a:endParaRPr lang="es-MX" dirty="0"/>
          </a:p>
        </p:txBody>
      </p:sp>
      <p:sp>
        <p:nvSpPr>
          <p:cNvPr id="7" name="Slide Number Placeholder 6"/>
          <p:cNvSpPr>
            <a:spLocks noGrp="1"/>
          </p:cNvSpPr>
          <p:nvPr>
            <p:ph type="sldNum" sz="quarter" idx="12"/>
          </p:nvPr>
        </p:nvSpPr>
        <p:spPr/>
        <p:txBody>
          <a:bodyPr/>
          <a:lstStyle>
            <a:extLst/>
          </a:lstStyle>
          <a:p>
            <a:fld id="{0D839AD5-3A37-4648-8D9D-CBB96799AF3A}" type="slidenum">
              <a:rPr lang="es-MX" smtClean="0"/>
              <a:pPr/>
              <a:t>‹#›</a:t>
            </a:fld>
            <a:endParaRPr lang="es-MX"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ED3268F-085C-4575-BF5D-1ACF71F55F59}" type="datetimeFigureOut">
              <a:rPr lang="es-MX" smtClean="0"/>
              <a:pPr/>
              <a:t>26/02/2016</a:t>
            </a:fld>
            <a:endParaRPr lang="es-MX"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D839AD5-3A37-4648-8D9D-CBB96799AF3A}" type="slidenum">
              <a:rPr lang="es-MX" smtClean="0"/>
              <a:pPr/>
              <a:t>‹#›</a:t>
            </a:fld>
            <a:endParaRPr lang="es-MX" dirty="0"/>
          </a:p>
        </p:txBody>
      </p:sp>
    </p:spTree>
  </p:cSld>
  <p:clrMap bg1="lt1" tx1="dk1" bg2="lt2" tx2="dk2" accent1="accent1" accent2="accent2" accent3="accent3" accent4="accent4" accent5="accent5" accent6="accent6" hlink="hlink" folHlink="folHlink"/>
  <p:sldLayoutIdLst>
    <p:sldLayoutId id="2147484225" r:id="rId1"/>
    <p:sldLayoutId id="2147484226" r:id="rId2"/>
    <p:sldLayoutId id="2147484227" r:id="rId3"/>
    <p:sldLayoutId id="2147484228" r:id="rId4"/>
    <p:sldLayoutId id="2147484229" r:id="rId5"/>
    <p:sldLayoutId id="2147484230" r:id="rId6"/>
    <p:sldLayoutId id="2147484231" r:id="rId7"/>
    <p:sldLayoutId id="2147484232" r:id="rId8"/>
    <p:sldLayoutId id="2147484233" r:id="rId9"/>
    <p:sldLayoutId id="2147484234" r:id="rId10"/>
    <p:sldLayoutId id="214748423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2.jpeg"/><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gobiernoparroquialenokanqui@hotmail.com" TargetMode="Externa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gif"/><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image" Target="../media/image10.jpe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Acorde"/>
          <p:cNvSpPr/>
          <p:nvPr/>
        </p:nvSpPr>
        <p:spPr>
          <a:xfrm>
            <a:off x="2555776" y="231012"/>
            <a:ext cx="3528391" cy="7270909"/>
          </a:xfrm>
          <a:prstGeom prst="chord">
            <a:avLst>
              <a:gd name="adj1" fmla="val 14861096"/>
              <a:gd name="adj2" fmla="val 14195558"/>
            </a:avLst>
          </a:prstGeom>
          <a:noFill/>
        </p:spPr>
        <p:txBody>
          <a:bodyPr wrap="square" lIns="91440" tIns="45720" rIns="91440" bIns="45720">
            <a:spAutoFit/>
          </a:bodyPr>
          <a:lstStyle/>
          <a:p>
            <a:pPr algn="ctr"/>
            <a:r>
              <a:rPr lang="es-ES" sz="3000" b="1" cap="none" spc="0" dirty="0" smtClean="0">
                <a:ln w="17780" cmpd="sng">
                  <a:solidFill>
                    <a:srgbClr val="FFFFFF"/>
                  </a:solidFill>
                  <a:prstDash val="solid"/>
                  <a:miter lim="800000"/>
                </a:ln>
                <a:solidFill>
                  <a:schemeClr val="tx1">
                    <a:lumMod val="95000"/>
                    <a:lumOff val="5000"/>
                  </a:schemeClr>
                </a:solidFill>
                <a:effectLst>
                  <a:outerShdw blurRad="50800" algn="tl" rotWithShape="0">
                    <a:srgbClr val="000000"/>
                  </a:outerShdw>
                </a:effectLst>
                <a:latin typeface="Bauhaus 93" panose="04030905020B02020C02" pitchFamily="82" charset="0"/>
              </a:rPr>
              <a:t>GOBIERNO PARROQUIAL RURAL ENOKANQUI</a:t>
            </a:r>
          </a:p>
          <a:p>
            <a:pPr algn="ctr"/>
            <a:endParaRPr lang="es-ES" sz="3000" b="1" dirty="0">
              <a:ln w="17780" cmpd="sng">
                <a:solidFill>
                  <a:srgbClr val="FFFFFF"/>
                </a:solidFill>
                <a:prstDash val="solid"/>
                <a:miter lim="800000"/>
              </a:ln>
              <a:solidFill>
                <a:schemeClr val="tx1">
                  <a:lumMod val="95000"/>
                  <a:lumOff val="5000"/>
                </a:schemeClr>
              </a:solidFill>
              <a:effectLst>
                <a:outerShdw blurRad="50800" algn="tl" rotWithShape="0">
                  <a:srgbClr val="000000"/>
                </a:outerShdw>
              </a:effectLst>
              <a:latin typeface="Bauhaus 93" panose="04030905020B02020C02" pitchFamily="82" charset="0"/>
            </a:endParaRPr>
          </a:p>
          <a:p>
            <a:pPr algn="ctr"/>
            <a:r>
              <a:rPr lang="es-ES" sz="3000" b="1" cap="none" spc="0" dirty="0" smtClean="0">
                <a:ln w="17780" cmpd="sng">
                  <a:solidFill>
                    <a:srgbClr val="FFFFFF"/>
                  </a:solidFill>
                  <a:prstDash val="solid"/>
                  <a:miter lim="800000"/>
                </a:ln>
                <a:solidFill>
                  <a:schemeClr val="tx1">
                    <a:lumMod val="95000"/>
                    <a:lumOff val="5000"/>
                  </a:schemeClr>
                </a:solidFill>
                <a:effectLst>
                  <a:outerShdw blurRad="50800" algn="tl" rotWithShape="0">
                    <a:srgbClr val="000000"/>
                  </a:outerShdw>
                </a:effectLst>
                <a:latin typeface="Bauhaus 93" panose="04030905020B02020C02" pitchFamily="82" charset="0"/>
              </a:rPr>
              <a:t>RENDICION DE CUENTAS</a:t>
            </a:r>
            <a:endParaRPr lang="es-ES" sz="3000" b="1" dirty="0">
              <a:ln w="17780" cmpd="sng">
                <a:solidFill>
                  <a:srgbClr val="FFFFFF"/>
                </a:solidFill>
                <a:prstDash val="solid"/>
                <a:miter lim="800000"/>
              </a:ln>
              <a:solidFill>
                <a:schemeClr val="tx1">
                  <a:lumMod val="95000"/>
                  <a:lumOff val="5000"/>
                </a:schemeClr>
              </a:solidFill>
              <a:effectLst>
                <a:outerShdw blurRad="50800" algn="tl" rotWithShape="0">
                  <a:srgbClr val="000000"/>
                </a:outerShdw>
              </a:effectLst>
              <a:latin typeface="Bauhaus 93" panose="04030905020B02020C02" pitchFamily="82" charset="0"/>
            </a:endParaRPr>
          </a:p>
          <a:p>
            <a:pPr algn="ctr"/>
            <a:endParaRPr lang="es-ES" sz="3000" b="1" dirty="0" smtClean="0">
              <a:ln w="17780" cmpd="sng">
                <a:solidFill>
                  <a:srgbClr val="FFFFFF"/>
                </a:solidFill>
                <a:prstDash val="solid"/>
                <a:miter lim="800000"/>
              </a:ln>
              <a:solidFill>
                <a:schemeClr val="tx1">
                  <a:lumMod val="95000"/>
                  <a:lumOff val="5000"/>
                </a:schemeClr>
              </a:solidFill>
              <a:effectLst>
                <a:outerShdw blurRad="50800" algn="tl" rotWithShape="0">
                  <a:srgbClr val="000000"/>
                </a:outerShdw>
              </a:effectLst>
              <a:latin typeface="Bauhaus 93" panose="04030905020B02020C02" pitchFamily="82" charset="0"/>
            </a:endParaRPr>
          </a:p>
          <a:p>
            <a:pPr algn="ctr"/>
            <a:r>
              <a:rPr lang="es-ES" sz="3000" b="1" dirty="0" smtClean="0">
                <a:ln w="17780" cmpd="sng">
                  <a:solidFill>
                    <a:srgbClr val="FFFFFF"/>
                  </a:solidFill>
                  <a:prstDash val="solid"/>
                  <a:miter lim="800000"/>
                </a:ln>
                <a:solidFill>
                  <a:schemeClr val="tx1">
                    <a:lumMod val="95000"/>
                    <a:lumOff val="5000"/>
                  </a:schemeClr>
                </a:solidFill>
                <a:effectLst>
                  <a:outerShdw blurRad="50800" algn="tl" rotWithShape="0">
                    <a:srgbClr val="000000"/>
                  </a:outerShdw>
                </a:effectLst>
                <a:latin typeface="Bauhaus 93" panose="04030905020B02020C02" pitchFamily="82" charset="0"/>
              </a:rPr>
              <a:t>ENERO  A</a:t>
            </a:r>
            <a:r>
              <a:rPr lang="es-ES" sz="3000" b="1" cap="none" spc="0" dirty="0" smtClean="0">
                <a:ln w="17780" cmpd="sng">
                  <a:solidFill>
                    <a:srgbClr val="FFFFFF"/>
                  </a:solidFill>
                  <a:prstDash val="solid"/>
                  <a:miter lim="800000"/>
                </a:ln>
                <a:solidFill>
                  <a:schemeClr val="tx1">
                    <a:lumMod val="95000"/>
                    <a:lumOff val="5000"/>
                  </a:schemeClr>
                </a:solidFill>
                <a:effectLst>
                  <a:outerShdw blurRad="50800" algn="tl" rotWithShape="0">
                    <a:srgbClr val="000000"/>
                  </a:outerShdw>
                </a:effectLst>
                <a:latin typeface="Bauhaus 93" panose="04030905020B02020C02" pitchFamily="82" charset="0"/>
              </a:rPr>
              <a:t> </a:t>
            </a:r>
            <a:r>
              <a:rPr lang="es-ES" sz="3000" b="1" dirty="0" smtClean="0">
                <a:ln w="17780" cmpd="sng">
                  <a:solidFill>
                    <a:srgbClr val="FFFFFF"/>
                  </a:solidFill>
                  <a:prstDash val="solid"/>
                  <a:miter lim="800000"/>
                </a:ln>
                <a:solidFill>
                  <a:schemeClr val="tx1">
                    <a:lumMod val="95000"/>
                    <a:lumOff val="5000"/>
                  </a:schemeClr>
                </a:solidFill>
                <a:effectLst>
                  <a:outerShdw blurRad="50800" algn="tl" rotWithShape="0">
                    <a:srgbClr val="000000"/>
                  </a:outerShdw>
                </a:effectLst>
                <a:latin typeface="Bauhaus 93" panose="04030905020B02020C02" pitchFamily="82" charset="0"/>
              </a:rPr>
              <a:t>Diciembre</a:t>
            </a:r>
            <a:r>
              <a:rPr lang="es-ES" sz="3000" b="1" cap="none" spc="0" dirty="0" smtClean="0">
                <a:ln w="17780" cmpd="sng">
                  <a:solidFill>
                    <a:srgbClr val="FFFFFF"/>
                  </a:solidFill>
                  <a:prstDash val="solid"/>
                  <a:miter lim="800000"/>
                </a:ln>
                <a:solidFill>
                  <a:schemeClr val="tx1">
                    <a:lumMod val="95000"/>
                    <a:lumOff val="5000"/>
                  </a:schemeClr>
                </a:solidFill>
                <a:effectLst>
                  <a:outerShdw blurRad="50800" algn="tl" rotWithShape="0">
                    <a:srgbClr val="000000"/>
                  </a:outerShdw>
                </a:effectLst>
                <a:latin typeface="Bauhaus 93" panose="04030905020B02020C02" pitchFamily="82" charset="0"/>
              </a:rPr>
              <a:t> 2015 </a:t>
            </a:r>
          </a:p>
        </p:txBody>
      </p:sp>
      <p:pic>
        <p:nvPicPr>
          <p:cNvPr id="5" name="Picture 2" descr="C:\Users\user\Desktop\ESCUDO Y BANDERA ENOKANQUI-Model.jpg"/>
          <p:cNvPicPr>
            <a:picLocks noChangeAspect="1" noChangeArrowheads="1"/>
          </p:cNvPicPr>
          <p:nvPr/>
        </p:nvPicPr>
        <p:blipFill>
          <a:blip r:embed="rId3" cstate="print">
            <a:lum bright="4000"/>
          </a:blip>
          <a:srcRect/>
          <a:stretch>
            <a:fillRect/>
          </a:stretch>
        </p:blipFill>
        <p:spPr bwMode="auto">
          <a:xfrm>
            <a:off x="6588224" y="260648"/>
            <a:ext cx="2396477" cy="2396477"/>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6" name="5 Rectángulo"/>
          <p:cNvSpPr/>
          <p:nvPr/>
        </p:nvSpPr>
        <p:spPr>
          <a:xfrm>
            <a:off x="5471592" y="3546330"/>
            <a:ext cx="3672408" cy="707886"/>
          </a:xfrm>
          <a:prstGeom prst="rect">
            <a:avLst/>
          </a:prstGeom>
        </p:spPr>
        <p:txBody>
          <a:bodyPr wrap="square">
            <a:spAutoFit/>
          </a:bodyPr>
          <a:lstStyle/>
          <a:p>
            <a:pPr algn="ctr"/>
            <a:r>
              <a:rPr lang="es-EC" sz="2000" b="1" i="1" dirty="0" smtClean="0">
                <a:latin typeface="Century" panose="02040604050505020304" pitchFamily="18" charset="0"/>
              </a:rPr>
              <a:t>ING: JOHANNA GRANDA</a:t>
            </a:r>
          </a:p>
          <a:p>
            <a:pPr algn="ctr"/>
            <a:r>
              <a:rPr lang="es-EC" sz="2000" b="1" i="1" dirty="0" smtClean="0">
                <a:latin typeface="Century" panose="02040604050505020304" pitchFamily="18" charset="0"/>
              </a:rPr>
              <a:t>PRESIDENTA</a:t>
            </a:r>
            <a:endParaRPr lang="es-EC" sz="2000" b="1" i="1" dirty="0">
              <a:latin typeface="Century" panose="02040604050505020304" pitchFamily="18" charset="0"/>
            </a:endParaRPr>
          </a:p>
        </p:txBody>
      </p:sp>
      <p:pic>
        <p:nvPicPr>
          <p:cNvPr id="1028" name="Picture 4" descr="http://esp-aguachica-cesar.gov.co/apc-aa-files/64333865663863306539363834633438/rendicion-de-cuentas-201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116632"/>
            <a:ext cx="2448272" cy="273630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pic>
        <p:nvPicPr>
          <p:cNvPr id="1026" name="Picture 2" descr="http://rendircuentas.org/wp-content/uploads/2012/09/seminario-chil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852936"/>
            <a:ext cx="2843808" cy="185027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2" name="Picture 4" descr="http://escuela.transparencia.gob.gt/pluginfile.php/2319/coursecat/description/img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7504" y="4703212"/>
            <a:ext cx="2469509" cy="203815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2000"/>
                                        <p:tgtEl>
                                          <p:spTgt spid="4">
                                            <p:txEl>
                                              <p:pRg st="2" end="2"/>
                                            </p:txEl>
                                          </p:spTgt>
                                        </p:tgtEl>
                                      </p:cBhvr>
                                    </p:animEffect>
                                    <p:anim calcmode="lin" valueType="num">
                                      <p:cBhvr>
                                        <p:cTn id="8" dur="2000" fill="hold"/>
                                        <p:tgtEl>
                                          <p:spTgt spid="4">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4">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4">
                                            <p:txEl>
                                              <p:pRg st="4" end="4"/>
                                            </p:txEl>
                                          </p:spTgt>
                                        </p:tgtEl>
                                        <p:attrNameLst>
                                          <p:attrName>style.visibility</p:attrName>
                                        </p:attrNameLst>
                                      </p:cBhvr>
                                      <p:to>
                                        <p:strVal val="visible"/>
                                      </p:to>
                                    </p:set>
                                    <p:animEffect transition="in" filter="fade">
                                      <p:cBhvr>
                                        <p:cTn id="14" dur="2000"/>
                                        <p:tgtEl>
                                          <p:spTgt spid="4">
                                            <p:txEl>
                                              <p:pRg st="4" end="4"/>
                                            </p:txEl>
                                          </p:spTgt>
                                        </p:tgtEl>
                                      </p:cBhvr>
                                    </p:animEffect>
                                    <p:anim calcmode="lin" valueType="num">
                                      <p:cBhvr>
                                        <p:cTn id="15" dur="2000" fill="hold"/>
                                        <p:tgtEl>
                                          <p:spTgt spid="4">
                                            <p:txEl>
                                              <p:pRg st="4" end="4"/>
                                            </p:txEl>
                                          </p:spTgt>
                                        </p:tgtEl>
                                        <p:attrNameLst>
                                          <p:attrName>ppt_w</p:attrName>
                                        </p:attrNameLst>
                                      </p:cBhvr>
                                      <p:tavLst>
                                        <p:tav tm="0" fmla="#ppt_w*sin(2.5*pi*$)">
                                          <p:val>
                                            <p:fltVal val="0"/>
                                          </p:val>
                                        </p:tav>
                                        <p:tav tm="100000">
                                          <p:val>
                                            <p:fltVal val="1"/>
                                          </p:val>
                                        </p:tav>
                                      </p:tavLst>
                                    </p:anim>
                                    <p:anim calcmode="lin" valueType="num">
                                      <p:cBhvr>
                                        <p:cTn id="16" dur="2000" fill="hold"/>
                                        <p:tgtEl>
                                          <p:spTgt spid="4">
                                            <p:txEl>
                                              <p:pRg st="4" end="4"/>
                                            </p:txEl>
                                          </p:spTgt>
                                        </p:tgtEl>
                                        <p:attrNameLst>
                                          <p:attrName>ppt_h</p:attrName>
                                        </p:attrNameLst>
                                      </p:cBhvr>
                                      <p:tavLst>
                                        <p:tav tm="0">
                                          <p:val>
                                            <p:strVal val="#ppt_h"/>
                                          </p:val>
                                        </p:tav>
                                        <p:tav tm="100000">
                                          <p:val>
                                            <p:strVal val="#ppt_h"/>
                                          </p:val>
                                        </p:tav>
                                      </p:tavLst>
                                    </p:anim>
                                  </p:childTnLst>
                                </p:cTn>
                              </p:par>
                            </p:childTnLst>
                          </p:cTn>
                        </p:par>
                        <p:par>
                          <p:cTn id="17" fill="hold">
                            <p:stCondLst>
                              <p:cond delay="2000"/>
                            </p:stCondLst>
                            <p:childTnLst>
                              <p:par>
                                <p:cTn id="18" presetID="6" presetClass="entr" presetSubtype="16"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2197303010"/>
              </p:ext>
            </p:extLst>
          </p:nvPr>
        </p:nvGraphicFramePr>
        <p:xfrm>
          <a:off x="0" y="30557"/>
          <a:ext cx="8100392" cy="31824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317917758"/>
              </p:ext>
            </p:extLst>
          </p:nvPr>
        </p:nvGraphicFramePr>
        <p:xfrm>
          <a:off x="20963" y="3284984"/>
          <a:ext cx="8100392" cy="3573016"/>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descr="http://www.controlsanitario.gob.ec/wp-content/uploads/2016/01/LOGO-Rendici%C3%B3n-de-Cuentas.png"/>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extLst>
      <p:ext uri="{BB962C8B-B14F-4D97-AF65-F5344CB8AC3E}">
        <p14:creationId xmlns:p14="http://schemas.microsoft.com/office/powerpoint/2010/main" val="260898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1483908882"/>
              </p:ext>
            </p:extLst>
          </p:nvPr>
        </p:nvGraphicFramePr>
        <p:xfrm>
          <a:off x="3347865" y="1401515"/>
          <a:ext cx="4778545" cy="4975782"/>
        </p:xfrm>
        <a:graphic>
          <a:graphicData uri="http://schemas.openxmlformats.org/drawingml/2006/table">
            <a:tbl>
              <a:tblPr/>
              <a:tblGrid>
                <a:gridCol w="2304256"/>
                <a:gridCol w="72008"/>
                <a:gridCol w="2402281"/>
              </a:tblGrid>
              <a:tr h="1443179">
                <a:tc>
                  <a:txBody>
                    <a:bodyPr/>
                    <a:lstStyle/>
                    <a:p>
                      <a:pPr algn="l" fontAlgn="b"/>
                      <a:r>
                        <a:rPr lang="es-MX" sz="4000" b="1" i="0" u="none" strike="noStrike" dirty="0">
                          <a:solidFill>
                            <a:srgbClr val="000000"/>
                          </a:solidFill>
                          <a:latin typeface="Calibri"/>
                        </a:rPr>
                        <a:t>INGRESOS</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s-MX" sz="4000" b="1" i="0" u="none" strike="noStrike" dirty="0">
                          <a:solidFill>
                            <a:srgbClr val="000000"/>
                          </a:solidFill>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r" fontAlgn="b"/>
                      <a:r>
                        <a:rPr lang="es-EC" sz="3600" b="1" u="none" strike="noStrike" dirty="0" smtClean="0">
                          <a:solidFill>
                            <a:schemeClr val="tx1"/>
                          </a:solidFill>
                          <a:effectLst/>
                        </a:rPr>
                        <a:t>231192,02</a:t>
                      </a:r>
                      <a:endParaRPr lang="es-EC" sz="3600" b="1" i="0" u="none" strike="noStrike" dirty="0">
                        <a:solidFill>
                          <a:schemeClr val="tx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r>
              <a:tr h="1855515">
                <a:tc>
                  <a:txBody>
                    <a:bodyPr/>
                    <a:lstStyle/>
                    <a:p>
                      <a:pPr algn="l" fontAlgn="b"/>
                      <a:r>
                        <a:rPr lang="es-MX" sz="4000" b="1" i="0" u="none" strike="noStrike" dirty="0">
                          <a:solidFill>
                            <a:srgbClr val="000000"/>
                          </a:solidFill>
                          <a:latin typeface="Calibri"/>
                        </a:rPr>
                        <a:t>GASTOS</a:t>
                      </a: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b"/>
                      <a:r>
                        <a:rPr lang="es-MX" sz="4000" b="1" i="0" u="none" strike="noStrike" dirty="0">
                          <a:solidFill>
                            <a:srgbClr val="000000"/>
                          </a:solidFill>
                          <a:latin typeface="Calibri"/>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b"/>
                      <a:r>
                        <a:rPr lang="es-EC" sz="3600" b="1" u="none" strike="noStrike" dirty="0" smtClean="0">
                          <a:solidFill>
                            <a:schemeClr val="tx1"/>
                          </a:solidFill>
                          <a:effectLst/>
                        </a:rPr>
                        <a:t>231192,02</a:t>
                      </a:r>
                      <a:endParaRPr lang="es-EC" sz="3600" b="1" i="0" u="none" strike="noStrike" dirty="0">
                        <a:solidFill>
                          <a:schemeClr val="tx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r>
              <a:tr h="1677088">
                <a:tc gridSpan="2">
                  <a:txBody>
                    <a:bodyPr/>
                    <a:lstStyle/>
                    <a:p>
                      <a:pPr algn="l" fontAlgn="b"/>
                      <a:r>
                        <a:rPr lang="es-MX" sz="4000" b="1" i="1" u="none" strike="noStrike" dirty="0" smtClean="0">
                          <a:solidFill>
                            <a:srgbClr val="FF0000"/>
                          </a:solidFill>
                          <a:latin typeface="Calibri"/>
                        </a:rPr>
                        <a:t>SALDO</a:t>
                      </a:r>
                      <a:endParaRPr lang="es-MX" sz="4000" b="1" i="1" u="none" strike="noStrike" dirty="0">
                        <a:solidFill>
                          <a:srgbClr val="FF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s-EC"/>
                    </a:p>
                  </a:txBody>
                  <a:tcPr/>
                </a:tc>
                <a:tc>
                  <a:txBody>
                    <a:bodyPr/>
                    <a:lstStyle/>
                    <a:p>
                      <a:pPr algn="r" fontAlgn="b"/>
                      <a:r>
                        <a:rPr lang="es-MX" sz="4000" b="1" i="1" u="none" strike="noStrike" dirty="0" smtClean="0">
                          <a:solidFill>
                            <a:srgbClr val="FF0000"/>
                          </a:solidFill>
                          <a:latin typeface="Calibri"/>
                        </a:rPr>
                        <a:t>0,00</a:t>
                      </a:r>
                      <a:endParaRPr lang="es-MX" sz="4000" b="1" i="1" u="none" strike="noStrike" dirty="0">
                        <a:solidFill>
                          <a:srgbClr val="FF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bl>
          </a:graphicData>
        </a:graphic>
      </p:graphicFrame>
      <p:sp>
        <p:nvSpPr>
          <p:cNvPr id="4" name="3 Rectángulo"/>
          <p:cNvSpPr/>
          <p:nvPr/>
        </p:nvSpPr>
        <p:spPr>
          <a:xfrm>
            <a:off x="1763688" y="78076"/>
            <a:ext cx="6336704" cy="1323439"/>
          </a:xfrm>
          <a:prstGeom prst="rect">
            <a:avLst/>
          </a:prstGeom>
        </p:spPr>
        <p:txBody>
          <a:bodyPr wrap="square">
            <a:spAutoFit/>
          </a:bodyPr>
          <a:lstStyle/>
          <a:p>
            <a:pPr algn="ctr"/>
            <a:r>
              <a:rPr lang="es-ES" sz="4000" b="1" i="1" dirty="0" smtClean="0">
                <a:solidFill>
                  <a:srgbClr val="FF0000"/>
                </a:solidFill>
                <a:latin typeface="Andalus" pitchFamily="18" charset="-78"/>
                <a:cs typeface="Andalus" pitchFamily="18" charset="-78"/>
              </a:rPr>
              <a:t>SALDO</a:t>
            </a:r>
          </a:p>
          <a:p>
            <a:pPr algn="ctr"/>
            <a:r>
              <a:rPr lang="es-ES" sz="4000" b="1" i="1" dirty="0" smtClean="0">
                <a:solidFill>
                  <a:srgbClr val="FF0000"/>
                </a:solidFill>
                <a:latin typeface="Andalus" pitchFamily="18" charset="-78"/>
                <a:cs typeface="Andalus" pitchFamily="18" charset="-78"/>
              </a:rPr>
              <a:t>ENERO/DICIEMBRE 2015</a:t>
            </a:r>
            <a:endParaRPr lang="es-MX" sz="4000" b="1" i="1" dirty="0">
              <a:solidFill>
                <a:srgbClr val="FF0000"/>
              </a:solidFill>
              <a:latin typeface="Andalus" panose="02020603050405020304" pitchFamily="18" charset="-78"/>
              <a:cs typeface="Andalus" panose="02020603050405020304" pitchFamily="18" charset="-78"/>
            </a:endParaRPr>
          </a:p>
        </p:txBody>
      </p:sp>
      <p:pic>
        <p:nvPicPr>
          <p:cNvPr id="2050" name="Picture 2" descr="http://mercadoynegocios.net/wp-content/uploads/2010/03/ingresos-residual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6760" y="1163653"/>
            <a:ext cx="1898976" cy="168498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2052" name="Picture 4" descr="Resultado de imagen para gastos de diner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5229200"/>
            <a:ext cx="1944216" cy="152735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2054" name="Picture 6" descr="http://1.bp.blogspot.com/-mHjUvhdP3R8/TnvjNbKGbhI/AAAAAAAAAAU/VDdvt1oG5yY/s1600/Ingresos_egreso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3140341"/>
            <a:ext cx="1944216" cy="180082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
        <p:nvSpPr>
          <p:cNvPr id="9" name="Right Arrow 8"/>
          <p:cNvSpPr/>
          <p:nvPr/>
        </p:nvSpPr>
        <p:spPr>
          <a:xfrm>
            <a:off x="2195736" y="2132856"/>
            <a:ext cx="887987"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0" name="Right Arrow 9"/>
          <p:cNvSpPr/>
          <p:nvPr/>
        </p:nvSpPr>
        <p:spPr>
          <a:xfrm>
            <a:off x="2195736" y="4058758"/>
            <a:ext cx="887987"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Right Arrow 10"/>
          <p:cNvSpPr/>
          <p:nvPr/>
        </p:nvSpPr>
        <p:spPr>
          <a:xfrm>
            <a:off x="2195736" y="5805264"/>
            <a:ext cx="887987"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2" name="Picture 2" descr="C:\Users\user\Desktop\ESCUDO Y BANDERA ENOKANQUI-Model.jpg"/>
          <p:cNvPicPr>
            <a:picLocks noChangeAspect="1" noChangeArrowheads="1"/>
          </p:cNvPicPr>
          <p:nvPr/>
        </p:nvPicPr>
        <p:blipFill>
          <a:blip r:embed="rId5" cstate="print">
            <a:lum bright="4000"/>
          </a:blip>
          <a:srcRect/>
          <a:stretch>
            <a:fillRect/>
          </a:stretch>
        </p:blipFill>
        <p:spPr bwMode="auto">
          <a:xfrm>
            <a:off x="68930" y="90842"/>
            <a:ext cx="978465" cy="107281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3" name="Picture 12" descr="http://www.controlsanitario.gob.ec/wp-content/uploads/2016/01/LOGO-Rendici%C3%B3n-de-Cuentas.png"/>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3244" y="1268760"/>
            <a:ext cx="6840760" cy="3785652"/>
          </a:xfrm>
          <a:prstGeom prst="rect">
            <a:avLst/>
          </a:prstGeom>
        </p:spPr>
        <p:txBody>
          <a:bodyPr wrap="square">
            <a:spAutoFit/>
          </a:bodyPr>
          <a:lstStyle/>
          <a:p>
            <a:pPr algn="ctr"/>
            <a:r>
              <a:rPr lang="es-MX" sz="8000" b="1" dirty="0" smtClean="0">
                <a:ln w="19050">
                  <a:solidFill>
                    <a:schemeClr val="tx2">
                      <a:tint val="1000"/>
                    </a:schemeClr>
                  </a:solidFill>
                  <a:prstDash val="solid"/>
                </a:ln>
                <a:solidFill>
                  <a:srgbClr val="0070C0"/>
                </a:solidFill>
                <a:effectLst>
                  <a:outerShdw blurRad="50000" dist="50800" dir="7500000" algn="tl">
                    <a:srgbClr val="000000">
                      <a:shade val="5000"/>
                      <a:alpha val="35000"/>
                    </a:srgbClr>
                  </a:outerShdw>
                </a:effectLst>
                <a:latin typeface="+mj-lt"/>
              </a:rPr>
              <a:t>GRACIAS POR LA ATENCION PRESTADA</a:t>
            </a:r>
            <a:endParaRPr lang="es-MX" sz="8000" b="1" spc="50" dirty="0">
              <a:ln w="9525" cmpd="sng">
                <a:solidFill>
                  <a:schemeClr val="accent1"/>
                </a:solidFill>
                <a:prstDash val="solid"/>
              </a:ln>
              <a:solidFill>
                <a:srgbClr val="0070C0"/>
              </a:solidFill>
              <a:effectLst>
                <a:glow rad="38100">
                  <a:schemeClr val="accent1">
                    <a:alpha val="40000"/>
                  </a:schemeClr>
                </a:glow>
              </a:effectLst>
              <a:latin typeface="+mj-lt"/>
            </a:endParaRPr>
          </a:p>
        </p:txBody>
      </p:sp>
      <p:sp>
        <p:nvSpPr>
          <p:cNvPr id="5" name="TextBox 4"/>
          <p:cNvSpPr txBox="1"/>
          <p:nvPr/>
        </p:nvSpPr>
        <p:spPr>
          <a:xfrm>
            <a:off x="1331640" y="5301208"/>
            <a:ext cx="6352364" cy="954107"/>
          </a:xfrm>
          <a:prstGeom prst="rect">
            <a:avLst/>
          </a:prstGeom>
          <a:noFill/>
        </p:spPr>
        <p:txBody>
          <a:bodyPr wrap="square" rtlCol="0">
            <a:spAutoFit/>
          </a:bodyPr>
          <a:lstStyle/>
          <a:p>
            <a:pPr algn="ctr"/>
            <a:r>
              <a:rPr lang="es-EC" sz="2800" b="1" i="1" dirty="0" smtClean="0">
                <a:solidFill>
                  <a:srgbClr val="C00000"/>
                </a:solidFill>
              </a:rPr>
              <a:t>GADPRE </a:t>
            </a:r>
          </a:p>
          <a:p>
            <a:pPr algn="ctr"/>
            <a:r>
              <a:rPr lang="es-EC" sz="2800" b="1" i="1" dirty="0" smtClean="0">
                <a:solidFill>
                  <a:srgbClr val="C00000"/>
                </a:solidFill>
              </a:rPr>
              <a:t>VIERNES 26 DE FEBRERO DEL 2016 </a:t>
            </a:r>
            <a:endParaRPr lang="es-EC" sz="2800" b="1" i="1" dirty="0">
              <a:solidFill>
                <a:srgbClr val="C00000"/>
              </a:solidFill>
            </a:endParaRPr>
          </a:p>
        </p:txBody>
      </p:sp>
      <p:pic>
        <p:nvPicPr>
          <p:cNvPr id="6" name="Picture 2" descr="C:\Users\user\Desktop\ESCUDO Y BANDERA ENOKANQUI-Model.jpg"/>
          <p:cNvPicPr>
            <a:picLocks noChangeAspect="1" noChangeArrowheads="1"/>
          </p:cNvPicPr>
          <p:nvPr/>
        </p:nvPicPr>
        <p:blipFill>
          <a:blip r:embed="rId2" cstate="print">
            <a:lum bright="4000"/>
          </a:blip>
          <a:srcRect/>
          <a:stretch>
            <a:fillRect/>
          </a:stretch>
        </p:blipFill>
        <p:spPr bwMode="auto">
          <a:xfrm>
            <a:off x="68930" y="144032"/>
            <a:ext cx="1157180" cy="126875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7" name="Picture 6" descr="http://www.controlsanitario.gob.ec/wp-content/uploads/2016/01/LOGO-Rendici%C3%B3n-de-Cuentas.png"/>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26109" y="580981"/>
            <a:ext cx="6803751" cy="954107"/>
          </a:xfrm>
          <a:prstGeom prst="rect">
            <a:avLst/>
          </a:prstGeom>
          <a:noFill/>
        </p:spPr>
        <p:txBody>
          <a:bodyPr wrap="square" lIns="91440" tIns="45720" rIns="91440" bIns="45720">
            <a:spAutoFit/>
          </a:bodyPr>
          <a:lstStyle/>
          <a:p>
            <a:pPr algn="ctr"/>
            <a:r>
              <a:rPr lang="es-EC" sz="2800" b="1" spc="50" dirty="0" smtClean="0">
                <a:ln w="9525" cmpd="sng">
                  <a:solidFill>
                    <a:schemeClr val="accent1"/>
                  </a:solidFill>
                  <a:prstDash val="solid"/>
                </a:ln>
                <a:solidFill>
                  <a:srgbClr val="C00000"/>
                </a:solidFill>
                <a:effectLst>
                  <a:glow rad="38100">
                    <a:schemeClr val="accent1">
                      <a:alpha val="40000"/>
                    </a:schemeClr>
                  </a:glow>
                </a:effectLst>
                <a:latin typeface="+mj-lt"/>
                <a:cs typeface="Andalus" panose="02020603050405020304" pitchFamily="18" charset="-78"/>
              </a:rPr>
              <a:t>DATOS GENERALES DE LA AUTORIDAD QUE RINDE CUENTAS</a:t>
            </a:r>
          </a:p>
        </p:txBody>
      </p:sp>
      <p:sp>
        <p:nvSpPr>
          <p:cNvPr id="3" name="1 Rectángulo"/>
          <p:cNvSpPr/>
          <p:nvPr/>
        </p:nvSpPr>
        <p:spPr>
          <a:xfrm>
            <a:off x="15988" y="1531036"/>
            <a:ext cx="8084404" cy="5416868"/>
          </a:xfrm>
          <a:prstGeom prst="rect">
            <a:avLst/>
          </a:prstGeom>
          <a:ln>
            <a:solidFill>
              <a:schemeClr val="accent1"/>
            </a:solidFill>
          </a:ln>
        </p:spPr>
        <p:txBody>
          <a:bodyPr wrap="square">
            <a:spAutoFit/>
          </a:bodyPr>
          <a:lstStyle/>
          <a:p>
            <a:pPr marL="457200" indent="-457200" algn="just">
              <a:buFont typeface="Arial" pitchFamily="34" charset="0"/>
              <a:buChar char="•"/>
            </a:pPr>
            <a:endParaRPr lang="es-EC" sz="2000" b="1" dirty="0" smtClean="0">
              <a:latin typeface="Andalus" pitchFamily="18" charset="-78"/>
              <a:cs typeface="Andalus" pitchFamily="18" charset="-78"/>
            </a:endParaRPr>
          </a:p>
          <a:p>
            <a:pPr marL="457200" indent="-457200" algn="just">
              <a:buFont typeface="Arial" pitchFamily="34" charset="0"/>
              <a:buChar char="•"/>
            </a:pPr>
            <a:r>
              <a:rPr lang="es-EC" b="1" dirty="0" smtClean="0">
                <a:latin typeface="Andalus" panose="02020603050405020304" pitchFamily="18" charset="-78"/>
                <a:cs typeface="Andalus" pitchFamily="18" charset="-78"/>
              </a:rPr>
              <a:t>NOMBRE</a:t>
            </a:r>
            <a:r>
              <a:rPr lang="es-EC" b="1" dirty="0">
                <a:latin typeface="Andalus" pitchFamily="18" charset="-78"/>
                <a:cs typeface="Andalus" pitchFamily="18" charset="-78"/>
              </a:rPr>
              <a:t>: </a:t>
            </a:r>
            <a:r>
              <a:rPr lang="es-EC" b="1" dirty="0" smtClean="0">
                <a:latin typeface="Andalus" pitchFamily="18" charset="-78"/>
                <a:cs typeface="Andalus" pitchFamily="18" charset="-78"/>
              </a:rPr>
              <a:t> </a:t>
            </a:r>
            <a:r>
              <a:rPr lang="es-EC" dirty="0">
                <a:latin typeface="Andalus" panose="02020603050405020304" pitchFamily="18" charset="-78"/>
                <a:cs typeface="Andalus" panose="02020603050405020304" pitchFamily="18" charset="-78"/>
              </a:rPr>
              <a:t>JOHANNA MARYURI GRANDA FREIRE</a:t>
            </a:r>
          </a:p>
          <a:p>
            <a:pPr algn="just"/>
            <a:endParaRPr lang="es-EC" dirty="0">
              <a:latin typeface="Andalus" panose="02020603050405020304" pitchFamily="18" charset="-78"/>
              <a:cs typeface="Andalus" panose="02020603050405020304" pitchFamily="18" charset="-78"/>
            </a:endParaRPr>
          </a:p>
          <a:p>
            <a:pPr marL="457200" indent="-457200" algn="just">
              <a:buFont typeface="Arial" pitchFamily="34" charset="0"/>
              <a:buChar char="•"/>
            </a:pPr>
            <a:r>
              <a:rPr lang="es-EC" b="1" dirty="0">
                <a:latin typeface="Andalus" pitchFamily="18" charset="-78"/>
                <a:cs typeface="Andalus" pitchFamily="18" charset="-78"/>
              </a:rPr>
              <a:t>CARGO: </a:t>
            </a:r>
            <a:r>
              <a:rPr lang="es-EC" dirty="0">
                <a:latin typeface="Andalus" panose="02020603050405020304" pitchFamily="18" charset="-78"/>
                <a:cs typeface="Andalus" panose="02020603050405020304" pitchFamily="18" charset="-78"/>
              </a:rPr>
              <a:t>PRESIDENTA</a:t>
            </a:r>
          </a:p>
          <a:p>
            <a:pPr marL="457200" indent="-457200" algn="just">
              <a:buFont typeface="Arial" pitchFamily="34" charset="0"/>
              <a:buChar char="•"/>
            </a:pPr>
            <a:endParaRPr lang="es-EC" dirty="0">
              <a:latin typeface="Andalus" panose="02020603050405020304" pitchFamily="18" charset="-78"/>
              <a:cs typeface="Andalus" panose="02020603050405020304" pitchFamily="18" charset="-78"/>
            </a:endParaRPr>
          </a:p>
          <a:p>
            <a:pPr marL="457200" indent="-457200" algn="just">
              <a:buFont typeface="Arial" pitchFamily="34" charset="0"/>
              <a:buChar char="•"/>
            </a:pPr>
            <a:r>
              <a:rPr lang="es-EC" b="1" dirty="0" smtClean="0">
                <a:latin typeface="Andalus" pitchFamily="18" charset="-78"/>
                <a:cs typeface="Andalus" pitchFamily="18" charset="-78"/>
              </a:rPr>
              <a:t>CONTACTO:  </a:t>
            </a:r>
            <a:r>
              <a:rPr lang="es-EC" dirty="0">
                <a:latin typeface="Andalus" panose="02020603050405020304" pitchFamily="18" charset="-78"/>
                <a:cs typeface="Andalus" panose="02020603050405020304" pitchFamily="18" charset="-78"/>
              </a:rPr>
              <a:t>(06) </a:t>
            </a:r>
            <a:r>
              <a:rPr lang="es-EC" dirty="0" smtClean="0">
                <a:latin typeface="Andalus" panose="02020603050405020304" pitchFamily="18" charset="-78"/>
                <a:cs typeface="Andalus" panose="02020603050405020304" pitchFamily="18" charset="-78"/>
              </a:rPr>
              <a:t>2 384 027</a:t>
            </a:r>
          </a:p>
          <a:p>
            <a:pPr algn="just"/>
            <a:endParaRPr lang="es-EC" b="1" dirty="0">
              <a:latin typeface="Andalus" pitchFamily="18" charset="-78"/>
              <a:cs typeface="Andalus" pitchFamily="18" charset="-78"/>
            </a:endParaRPr>
          </a:p>
          <a:p>
            <a:pPr marL="457200" indent="-457200" algn="just">
              <a:buFont typeface="Arial" pitchFamily="34" charset="0"/>
              <a:buChar char="•"/>
            </a:pPr>
            <a:r>
              <a:rPr lang="es-EC" b="1" dirty="0">
                <a:latin typeface="Andalus" pitchFamily="18" charset="-78"/>
                <a:cs typeface="Andalus" pitchFamily="18" charset="-78"/>
              </a:rPr>
              <a:t>INSTITUCIÓN: </a:t>
            </a:r>
            <a:r>
              <a:rPr lang="es-EC" dirty="0">
                <a:latin typeface="Andalus" panose="02020603050405020304" pitchFamily="18" charset="-78"/>
                <a:cs typeface="Andalus" panose="02020603050405020304" pitchFamily="18" charset="-78"/>
              </a:rPr>
              <a:t>GOBIERNO AUTONOMO DESCENTRALIZADO PARROQUIAL RURAL ENOKANQUI </a:t>
            </a:r>
          </a:p>
          <a:p>
            <a:pPr algn="just"/>
            <a:endParaRPr lang="es-EC" dirty="0">
              <a:latin typeface="Andalus" panose="02020603050405020304" pitchFamily="18" charset="-78"/>
              <a:cs typeface="Andalus" panose="02020603050405020304" pitchFamily="18" charset="-78"/>
            </a:endParaRPr>
          </a:p>
          <a:p>
            <a:pPr marL="457200" indent="-457200" algn="just">
              <a:buFont typeface="Arial" pitchFamily="34" charset="0"/>
              <a:buChar char="•"/>
            </a:pPr>
            <a:r>
              <a:rPr lang="es-EC" b="1" dirty="0">
                <a:latin typeface="Andalus" pitchFamily="18" charset="-78"/>
                <a:cs typeface="Andalus" pitchFamily="18" charset="-78"/>
              </a:rPr>
              <a:t>SEDE ADMINISTRATIVA: </a:t>
            </a:r>
            <a:r>
              <a:rPr lang="es-EC" dirty="0">
                <a:latin typeface="Andalus" panose="02020603050405020304" pitchFamily="18" charset="-78"/>
                <a:cs typeface="Andalus" panose="02020603050405020304" pitchFamily="18" charset="-78"/>
              </a:rPr>
              <a:t>Provincia de Orellana, Cantón Joya de los Sachas, Parroquia Enokanqui,  Vía Coca Lago Agrio Km. 40, correo electrónico </a:t>
            </a:r>
            <a:r>
              <a:rPr lang="es-EC" dirty="0">
                <a:latin typeface="Andalus" panose="02020603050405020304" pitchFamily="18" charset="-78"/>
                <a:cs typeface="Andalus" panose="02020603050405020304" pitchFamily="18" charset="-78"/>
                <a:hlinkClick r:id="rId2"/>
              </a:rPr>
              <a:t>gobiernoparroquialenokanqui@hotmail.com</a:t>
            </a:r>
            <a:endParaRPr lang="es-EC" dirty="0">
              <a:latin typeface="Andalus" panose="02020603050405020304" pitchFamily="18" charset="-78"/>
              <a:cs typeface="Andalus" panose="02020603050405020304" pitchFamily="18" charset="-78"/>
            </a:endParaRPr>
          </a:p>
          <a:p>
            <a:pPr marL="457200" indent="-457200" algn="just">
              <a:buFont typeface="Arial" pitchFamily="34" charset="0"/>
              <a:buChar char="•"/>
            </a:pPr>
            <a:endParaRPr lang="es-EC" dirty="0" smtClean="0">
              <a:solidFill>
                <a:schemeClr val="bg2">
                  <a:lumMod val="75000"/>
                </a:schemeClr>
              </a:solidFill>
              <a:latin typeface="Andalus" pitchFamily="18" charset="-78"/>
              <a:cs typeface="Andalus" pitchFamily="18" charset="-78"/>
            </a:endParaRPr>
          </a:p>
          <a:p>
            <a:pPr marL="457200" indent="-457200" algn="just">
              <a:buFont typeface="Arial" pitchFamily="34" charset="0"/>
              <a:buChar char="•"/>
            </a:pPr>
            <a:r>
              <a:rPr lang="es-EC" b="1" dirty="0" smtClean="0">
                <a:latin typeface="Andalus" pitchFamily="18" charset="-78"/>
                <a:cs typeface="Andalus" pitchFamily="18" charset="-78"/>
              </a:rPr>
              <a:t>POBLACION ESTIMADA:  </a:t>
            </a:r>
            <a:r>
              <a:rPr lang="es-EC" dirty="0">
                <a:latin typeface="Andalus" panose="02020603050405020304" pitchFamily="18" charset="-78"/>
                <a:cs typeface="Andalus" panose="02020603050405020304" pitchFamily="18" charset="-78"/>
              </a:rPr>
              <a:t>Parroquia 3362 habitantes, según censo del 2010, datos del INEC.</a:t>
            </a:r>
            <a:endParaRPr lang="es-EC" dirty="0" smtClean="0">
              <a:latin typeface="Andalus" pitchFamily="18" charset="-78"/>
              <a:cs typeface="Andalus" pitchFamily="18" charset="-78"/>
            </a:endParaRPr>
          </a:p>
          <a:p>
            <a:pPr marL="457200" indent="-457200" algn="just">
              <a:buFont typeface="Arial" pitchFamily="34" charset="0"/>
              <a:buChar char="•"/>
            </a:pPr>
            <a:endParaRPr lang="es-EC" dirty="0" smtClean="0">
              <a:latin typeface="Andalus" pitchFamily="18" charset="-78"/>
              <a:cs typeface="Andalus" pitchFamily="18" charset="-78"/>
            </a:endParaRPr>
          </a:p>
          <a:p>
            <a:pPr marL="457200" indent="-457200" algn="just">
              <a:buFont typeface="Arial" pitchFamily="34" charset="0"/>
              <a:buChar char="•"/>
            </a:pPr>
            <a:r>
              <a:rPr lang="es-EC" b="1" dirty="0" smtClean="0">
                <a:latin typeface="Andalus" pitchFamily="18" charset="-78"/>
                <a:cs typeface="Andalus" pitchFamily="18" charset="-78"/>
              </a:rPr>
              <a:t>PERÍODO DEL CUAL RINDE CUENTAS</a:t>
            </a:r>
            <a:r>
              <a:rPr lang="es-EC" dirty="0" smtClean="0">
                <a:latin typeface="Andalus" pitchFamily="18" charset="-78"/>
                <a:cs typeface="Andalus" pitchFamily="18" charset="-78"/>
              </a:rPr>
              <a:t>:  </a:t>
            </a:r>
            <a:r>
              <a:rPr lang="es-EC" dirty="0">
                <a:latin typeface="Andalus" panose="02020603050405020304" pitchFamily="18" charset="-78"/>
                <a:cs typeface="Andalus" panose="02020603050405020304" pitchFamily="18" charset="-78"/>
              </a:rPr>
              <a:t>Enero – Diciembre 2015</a:t>
            </a:r>
          </a:p>
          <a:p>
            <a:pPr algn="just"/>
            <a:endParaRPr lang="es-EC" sz="2000" dirty="0" smtClean="0">
              <a:latin typeface="Andalus" pitchFamily="18" charset="-78"/>
              <a:cs typeface="Andalus" pitchFamily="18" charset="-78"/>
            </a:endParaRPr>
          </a:p>
        </p:txBody>
      </p:sp>
      <p:pic>
        <p:nvPicPr>
          <p:cNvPr id="4" name="Picture 2" descr="C:\Users\user\Desktop\ESCUDO Y BANDERA ENOKANQUI-Model.jpg"/>
          <p:cNvPicPr>
            <a:picLocks noChangeAspect="1" noChangeArrowheads="1"/>
          </p:cNvPicPr>
          <p:nvPr/>
        </p:nvPicPr>
        <p:blipFill>
          <a:blip r:embed="rId3" cstate="print">
            <a:lum bright="4000"/>
          </a:blip>
          <a:srcRect/>
          <a:stretch>
            <a:fillRect/>
          </a:stretch>
        </p:blipFill>
        <p:spPr bwMode="auto">
          <a:xfrm>
            <a:off x="68930" y="90841"/>
            <a:ext cx="1157180" cy="126875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5" name="Picture 4" descr="http://www.controlsanitario.gob.ec/wp-content/uploads/2016/01/LOGO-Rendici%C3%B3n-de-Cuentas.png"/>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475656" y="596137"/>
            <a:ext cx="5200955" cy="707886"/>
          </a:xfrm>
          <a:prstGeom prst="rect">
            <a:avLst/>
          </a:prstGeom>
        </p:spPr>
        <p:txBody>
          <a:bodyPr wrap="square">
            <a:spAutoFit/>
          </a:bodyPr>
          <a:lstStyle/>
          <a:p>
            <a:pPr algn="ctr"/>
            <a:r>
              <a:rPr lang="es-EC" sz="4000" b="1" spc="50" dirty="0" smtClean="0">
                <a:ln w="9525" cmpd="sng">
                  <a:solidFill>
                    <a:srgbClr val="002060"/>
                  </a:solidFill>
                  <a:prstDash val="solid"/>
                </a:ln>
                <a:solidFill>
                  <a:srgbClr val="C00000"/>
                </a:solidFill>
                <a:effectLst>
                  <a:glow rad="38100">
                    <a:schemeClr val="accent1">
                      <a:alpha val="40000"/>
                    </a:schemeClr>
                  </a:glow>
                </a:effectLst>
              </a:rPr>
              <a:t>MISION</a:t>
            </a:r>
            <a:r>
              <a:rPr lang="es-EC" sz="4000" b="1" dirty="0" smtClean="0">
                <a:ln w="31550" cmpd="sng">
                  <a:solidFill>
                    <a:srgbClr val="002060"/>
                  </a:solidFill>
                  <a:prstDash val="solid"/>
                </a:ln>
                <a:solidFill>
                  <a:srgbClr val="C00000"/>
                </a:solidFill>
                <a:effectLst>
                  <a:outerShdw blurRad="41275" dist="12700" dir="12000000" algn="tl" rotWithShape="0">
                    <a:srgbClr val="000000">
                      <a:alpha val="40000"/>
                    </a:srgbClr>
                  </a:outerShdw>
                </a:effectLst>
              </a:rPr>
              <a:t> </a:t>
            </a:r>
            <a:r>
              <a:rPr lang="es-EC" sz="4000" b="1" dirty="0">
                <a:ln w="31550" cmpd="sng">
                  <a:solidFill>
                    <a:srgbClr val="002060"/>
                  </a:solidFill>
                  <a:prstDash val="solid"/>
                </a:ln>
                <a:solidFill>
                  <a:srgbClr val="C00000"/>
                </a:solidFill>
                <a:effectLst>
                  <a:outerShdw blurRad="41275" dist="12700" dir="12000000" algn="tl" rotWithShape="0">
                    <a:srgbClr val="000000">
                      <a:alpha val="40000"/>
                    </a:srgbClr>
                  </a:outerShdw>
                </a:effectLst>
              </a:rPr>
              <a:t>DEL </a:t>
            </a:r>
            <a:r>
              <a:rPr lang="es-EC" sz="4000" b="1" dirty="0" smtClean="0">
                <a:ln w="31550" cmpd="sng">
                  <a:solidFill>
                    <a:srgbClr val="002060"/>
                  </a:solidFill>
                  <a:prstDash val="solid"/>
                </a:ln>
                <a:solidFill>
                  <a:srgbClr val="C00000"/>
                </a:solidFill>
                <a:effectLst>
                  <a:outerShdw blurRad="41275" dist="12700" dir="12000000" algn="tl" rotWithShape="0">
                    <a:srgbClr val="000000">
                      <a:alpha val="40000"/>
                    </a:srgbClr>
                  </a:outerShdw>
                </a:effectLst>
              </a:rPr>
              <a:t>GADPRE</a:t>
            </a:r>
            <a:endParaRPr lang="es-EC" sz="4000" b="1" dirty="0">
              <a:ln w="31550" cmpd="sng">
                <a:solidFill>
                  <a:srgbClr val="002060"/>
                </a:solidFill>
                <a:prstDash val="solid"/>
              </a:ln>
              <a:solidFill>
                <a:srgbClr val="C00000"/>
              </a:solidFill>
              <a:effectLst>
                <a:outerShdw blurRad="41275" dist="12700" dir="12000000" algn="tl" rotWithShape="0">
                  <a:srgbClr val="000000">
                    <a:alpha val="40000"/>
                  </a:srgbClr>
                </a:outerShdw>
              </a:effectLst>
            </a:endParaRPr>
          </a:p>
        </p:txBody>
      </p:sp>
      <p:sp>
        <p:nvSpPr>
          <p:cNvPr id="4" name="Rectangle 1"/>
          <p:cNvSpPr>
            <a:spLocks noChangeArrowheads="1"/>
          </p:cNvSpPr>
          <p:nvPr/>
        </p:nvSpPr>
        <p:spPr bwMode="auto">
          <a:xfrm>
            <a:off x="179512" y="1576536"/>
            <a:ext cx="792088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635125" algn="l"/>
              </a:tabLst>
            </a:pPr>
            <a:r>
              <a:rPr kumimoji="0" lang="es-ES" sz="3000" b="0" i="0" u="none" strike="noStrike" cap="none" normalizeH="0" baseline="0" dirty="0" smtClean="0">
                <a:ln>
                  <a:noFill/>
                </a:ln>
                <a:effectLst/>
                <a:latin typeface="Andalus" panose="02020603050405020304" pitchFamily="18" charset="-78"/>
                <a:ea typeface="Calibri" pitchFamily="34" charset="0"/>
                <a:cs typeface="Andalus" panose="02020603050405020304" pitchFamily="18" charset="-78"/>
              </a:rPr>
              <a:t>Planificar el Ordenamiento territorial y promover el desarrollo sustentable de la cabecera parroquial y sus comunidades, prestando un servicio de calidad y calidez; un estricto y óptimo uso de los recursos, aplicando estrategias y metodologías que fomenten una participación democrática de la ciudadanía, impulsando la coordinación y la equidad, como una política enmarcada en el respeto y en los derechos garantizados en la Constitución</a:t>
            </a:r>
            <a:r>
              <a:rPr kumimoji="0" lang="es-ES" sz="2400" b="0" i="0" u="none" strike="noStrike" cap="none" normalizeH="0" baseline="0" dirty="0" smtClean="0">
                <a:ln>
                  <a:noFill/>
                </a:ln>
                <a:effectLst/>
                <a:latin typeface="Andalus" panose="02020603050405020304" pitchFamily="18" charset="-78"/>
                <a:ea typeface="Calibri" pitchFamily="34" charset="0"/>
                <a:cs typeface="Andalus" panose="02020603050405020304" pitchFamily="18" charset="-78"/>
              </a:rPr>
              <a:t>.</a:t>
            </a:r>
            <a:endParaRPr kumimoji="0" lang="es-ES" sz="3200" b="0" i="0" u="none" strike="noStrike" cap="none" normalizeH="0" baseline="0" dirty="0" smtClean="0">
              <a:ln>
                <a:noFill/>
              </a:ln>
              <a:effectLst/>
              <a:latin typeface="Andalus" panose="02020603050405020304" pitchFamily="18" charset="-78"/>
              <a:cs typeface="Andalus" panose="02020603050405020304" pitchFamily="18" charset="-78"/>
            </a:endParaRPr>
          </a:p>
        </p:txBody>
      </p:sp>
      <p:pic>
        <p:nvPicPr>
          <p:cNvPr id="6" name="Picture 2" descr="C:\Users\user\Desktop\ESCUDO Y BANDERA ENOKANQUI-Model.jpg"/>
          <p:cNvPicPr>
            <a:picLocks noChangeAspect="1" noChangeArrowheads="1"/>
          </p:cNvPicPr>
          <p:nvPr/>
        </p:nvPicPr>
        <p:blipFill>
          <a:blip r:embed="rId2" cstate="print">
            <a:lum bright="4000"/>
          </a:blip>
          <a:srcRect/>
          <a:stretch>
            <a:fillRect/>
          </a:stretch>
        </p:blipFill>
        <p:spPr bwMode="auto">
          <a:xfrm>
            <a:off x="68930" y="90841"/>
            <a:ext cx="1157180" cy="126875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7" name="Picture 6" descr="http://www.controlsanitario.gob.ec/wp-content/uploads/2016/01/LOGO-Rendici%C3%B3n-de-Cuentas.png"/>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19672" y="560874"/>
            <a:ext cx="5256584" cy="707886"/>
          </a:xfrm>
          <a:prstGeom prst="rect">
            <a:avLst/>
          </a:prstGeom>
          <a:solidFill>
            <a:schemeClr val="bg1"/>
          </a:solidFill>
        </p:spPr>
        <p:txBody>
          <a:bodyPr wrap="square">
            <a:spAutoFit/>
          </a:bodyPr>
          <a:lstStyle/>
          <a:p>
            <a:pPr algn="ctr"/>
            <a:r>
              <a:rPr lang="es-EC"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rPr>
              <a:t>VISIÓN DEL </a:t>
            </a:r>
            <a:r>
              <a:rPr lang="es-EC"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rPr>
              <a:t>GADPRE</a:t>
            </a:r>
            <a:endParaRPr lang="es-EC"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endParaRPr>
          </a:p>
        </p:txBody>
      </p:sp>
      <p:sp>
        <p:nvSpPr>
          <p:cNvPr id="3" name="1 Rectángulo"/>
          <p:cNvSpPr/>
          <p:nvPr/>
        </p:nvSpPr>
        <p:spPr>
          <a:xfrm>
            <a:off x="215008" y="1268760"/>
            <a:ext cx="8017558" cy="5232202"/>
          </a:xfrm>
          <a:prstGeom prst="rect">
            <a:avLst/>
          </a:prstGeom>
        </p:spPr>
        <p:txBody>
          <a:bodyPr wrap="square">
            <a:spAutoFit/>
          </a:bodyPr>
          <a:lstStyle/>
          <a:p>
            <a:pPr algn="just"/>
            <a:r>
              <a:rPr lang="es-EC" sz="2400" dirty="0">
                <a:latin typeface="Andalus" panose="02020603050405020304" pitchFamily="18" charset="-78"/>
                <a:cs typeface="Andalus" panose="02020603050405020304" pitchFamily="18" charset="-78"/>
              </a:rPr>
              <a:t>La parroquia de Enokanqui al 2019 se constituirá en  un territorio que se beneficia de la conservación de su ecosistema, al tiempo que despliega actividades primarias de gran trascendencia, diversificadas que garantizan la seguridad alimentaria, y a partir de una empresa pública agropecuaria transformativa interviene en el manejo de suelos, actividad productiva, acopio y comercialización de la producción. Dotada equitativamente de servicios básicos y sociales que impulsan el desarrollo de una población saludable y culta que vive su identidad, rescata y protege su patrimonio cultural en un marco incluyente de Políticas Públicas construidas desde la experiencia y trabajo de su gente, generando mejores condiciones de vida</a:t>
            </a:r>
            <a:r>
              <a:rPr lang="es-EC" sz="2400" dirty="0"/>
              <a:t>.</a:t>
            </a:r>
          </a:p>
          <a:p>
            <a:pPr algn="just"/>
            <a:endParaRPr lang="es-ES" sz="2200" dirty="0" smtClean="0">
              <a:latin typeface="Andalus" pitchFamily="18" charset="-78"/>
              <a:cs typeface="Andalus" pitchFamily="18" charset="-78"/>
            </a:endParaRPr>
          </a:p>
        </p:txBody>
      </p:sp>
      <p:pic>
        <p:nvPicPr>
          <p:cNvPr id="5" name="Picture 2" descr="C:\Users\user\Desktop\ESCUDO Y BANDERA ENOKANQUI-Model.jpg"/>
          <p:cNvPicPr>
            <a:picLocks noChangeAspect="1" noChangeArrowheads="1"/>
          </p:cNvPicPr>
          <p:nvPr/>
        </p:nvPicPr>
        <p:blipFill>
          <a:blip r:embed="rId2" cstate="print">
            <a:lum bright="4000"/>
          </a:blip>
          <a:srcRect/>
          <a:stretch>
            <a:fillRect/>
          </a:stretch>
        </p:blipFill>
        <p:spPr bwMode="auto">
          <a:xfrm>
            <a:off x="68930" y="90841"/>
            <a:ext cx="1157180" cy="117791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6" name="Picture 5" descr="http://www.controlsanitario.gob.ec/wp-content/uploads/2016/01/LOGO-Rendici%C3%B3n-de-Cuentas.png"/>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7525" y="551169"/>
            <a:ext cx="7416824" cy="807913"/>
          </a:xfrm>
          <a:prstGeom prst="rect">
            <a:avLst/>
          </a:prstGeom>
        </p:spPr>
        <p:txBody>
          <a:bodyPr wrap="square">
            <a:spAutoFit/>
          </a:bodyPr>
          <a:lstStyle/>
          <a:p>
            <a:pPr algn="ctr"/>
            <a:r>
              <a:rPr lang="es-E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rPr>
              <a:t>OBJETIVOS INSTITUCIONALES</a:t>
            </a:r>
            <a:endParaRPr lang="es-EC"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endParaRPr>
          </a:p>
          <a:p>
            <a:r>
              <a:rPr lang="es-ES" sz="1050" dirty="0">
                <a:solidFill>
                  <a:srgbClr val="C00000"/>
                </a:solidFill>
                <a:latin typeface="Andalus" pitchFamily="18" charset="-78"/>
                <a:cs typeface="Andalus" pitchFamily="18" charset="-78"/>
              </a:rPr>
              <a:t> </a:t>
            </a:r>
            <a:endParaRPr lang="es-EC" sz="1050" dirty="0">
              <a:solidFill>
                <a:srgbClr val="C00000"/>
              </a:solidFill>
              <a:latin typeface="Andalus" pitchFamily="18" charset="-78"/>
              <a:cs typeface="Andalus" pitchFamily="18" charset="-78"/>
            </a:endParaRPr>
          </a:p>
        </p:txBody>
      </p:sp>
      <p:sp>
        <p:nvSpPr>
          <p:cNvPr id="3" name="1 Rectángulo"/>
          <p:cNvSpPr/>
          <p:nvPr/>
        </p:nvSpPr>
        <p:spPr>
          <a:xfrm>
            <a:off x="0" y="1494469"/>
            <a:ext cx="8100392" cy="4893647"/>
          </a:xfrm>
          <a:prstGeom prst="rect">
            <a:avLst/>
          </a:prstGeom>
        </p:spPr>
        <p:txBody>
          <a:bodyPr wrap="square">
            <a:spAutoFit/>
          </a:bodyPr>
          <a:lstStyle/>
          <a:p>
            <a:pPr marL="457200" lvl="0" indent="-457200" algn="just">
              <a:buBlip>
                <a:blip r:embed="rId2"/>
              </a:buBlip>
            </a:pPr>
            <a:r>
              <a:rPr lang="es-ES" sz="2600" dirty="0" smtClean="0">
                <a:latin typeface="Andalus" pitchFamily="18" charset="-78"/>
                <a:cs typeface="Andalus" pitchFamily="18" charset="-78"/>
              </a:rPr>
              <a:t>Ser un Gobierno modelo y líder en la gestión administrativa, técnica, operativa y de servicios a la colectividad.</a:t>
            </a:r>
          </a:p>
          <a:p>
            <a:pPr marL="457200" lvl="0" indent="-457200" algn="just"/>
            <a:endParaRPr lang="es-ES" sz="2600" dirty="0" smtClean="0">
              <a:latin typeface="Andalus" pitchFamily="18" charset="-78"/>
              <a:cs typeface="Andalus" pitchFamily="18" charset="-78"/>
            </a:endParaRPr>
          </a:p>
          <a:p>
            <a:pPr marL="457200" lvl="0" indent="-457200" algn="just">
              <a:buBlip>
                <a:blip r:embed="rId2"/>
              </a:buBlip>
            </a:pPr>
            <a:r>
              <a:rPr lang="es-ES" sz="2600" dirty="0" smtClean="0">
                <a:latin typeface="Andalus" pitchFamily="18" charset="-78"/>
                <a:cs typeface="Andalus" pitchFamily="18" charset="-78"/>
              </a:rPr>
              <a:t>Respetar y actuar con transparencia, en todos los actos administrativos, a través de la sistematización de flujo de documentación  interna y externa.</a:t>
            </a:r>
          </a:p>
          <a:p>
            <a:pPr marL="457200" lvl="0" indent="-457200" algn="just"/>
            <a:endParaRPr lang="es-ES" sz="2600" dirty="0" smtClean="0">
              <a:latin typeface="Andalus" pitchFamily="18" charset="-78"/>
              <a:cs typeface="Andalus" pitchFamily="18" charset="-78"/>
            </a:endParaRPr>
          </a:p>
          <a:p>
            <a:pPr marL="457200" lvl="0" indent="-457200" algn="just">
              <a:buBlip>
                <a:blip r:embed="rId2"/>
              </a:buBlip>
            </a:pPr>
            <a:r>
              <a:rPr lang="es-ES" sz="2600" dirty="0" smtClean="0">
                <a:latin typeface="Andalus" pitchFamily="18" charset="-78"/>
                <a:cs typeface="Andalus" pitchFamily="18" charset="-78"/>
              </a:rPr>
              <a:t>Coordinar con los demás Gobiernos Parroquiales, Cantonal y Provincial, actividades encaminadas a ejecutar proyectos mancomunados de inversión según las competencias</a:t>
            </a:r>
            <a:r>
              <a:rPr lang="es-ES" sz="2400" dirty="0" smtClean="0">
                <a:latin typeface="Andalus" pitchFamily="18" charset="-78"/>
                <a:cs typeface="Andalus" pitchFamily="18" charset="-78"/>
              </a:rPr>
              <a:t>. </a:t>
            </a:r>
            <a:endParaRPr lang="es-EC" sz="2400" dirty="0">
              <a:latin typeface="Andalus" pitchFamily="18" charset="-78"/>
              <a:cs typeface="Andalus" pitchFamily="18" charset="-78"/>
            </a:endParaRPr>
          </a:p>
        </p:txBody>
      </p:sp>
      <p:pic>
        <p:nvPicPr>
          <p:cNvPr id="5" name="Picture 2" descr="C:\Users\user\Desktop\ESCUDO Y BANDERA ENOKANQUI-Model.jpg"/>
          <p:cNvPicPr>
            <a:picLocks noChangeAspect="1" noChangeArrowheads="1"/>
          </p:cNvPicPr>
          <p:nvPr/>
        </p:nvPicPr>
        <p:blipFill>
          <a:blip r:embed="rId3" cstate="print">
            <a:lum bright="4000"/>
          </a:blip>
          <a:srcRect/>
          <a:stretch>
            <a:fillRect/>
          </a:stretch>
        </p:blipFill>
        <p:spPr bwMode="auto">
          <a:xfrm>
            <a:off x="68930" y="90841"/>
            <a:ext cx="1157180" cy="126875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6" name="Picture 5" descr="http://www.controlsanitario.gob.ec/wp-content/uploads/2016/01/LOGO-Rendici%C3%B3n-de-Cuentas.png"/>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extLst>
      <p:ext uri="{BB962C8B-B14F-4D97-AF65-F5344CB8AC3E}">
        <p14:creationId xmlns:p14="http://schemas.microsoft.com/office/powerpoint/2010/main" val="3785147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46452" y="242251"/>
            <a:ext cx="7128792" cy="594461"/>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3200" b="1" i="0" u="none" strike="noStrike" kern="1200" spc="50" normalizeH="0" baseline="0" noProof="0" dirty="0" smtClean="0">
                <a:ln w="9525" cmpd="sng">
                  <a:solidFill>
                    <a:schemeClr val="accent1"/>
                  </a:solidFill>
                  <a:prstDash val="solid"/>
                </a:ln>
                <a:solidFill>
                  <a:srgbClr val="C00000"/>
                </a:solidFill>
                <a:effectLst>
                  <a:glow rad="38100">
                    <a:schemeClr val="accent1">
                      <a:alpha val="40000"/>
                    </a:schemeClr>
                  </a:glow>
                </a:effectLst>
                <a:uLnTx/>
                <a:uFillTx/>
                <a:latin typeface="+mj-lt"/>
                <a:ea typeface="+mj-ea"/>
                <a:cs typeface="Andalus" pitchFamily="18" charset="-78"/>
              </a:rPr>
              <a:t>ESTRATEGIAS  INSTITUCIONALES</a:t>
            </a:r>
            <a:r>
              <a:rPr kumimoji="0" lang="es-EC" sz="2800" b="1" i="0" u="none" strike="noStrike" kern="1200" normalizeH="0" baseline="0" noProof="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uLnTx/>
                <a:uFillTx/>
                <a:latin typeface="+mj-lt"/>
                <a:ea typeface="+mj-ea"/>
                <a:cs typeface="Andalus" pitchFamily="18" charset="-78"/>
              </a:rPr>
              <a:t/>
            </a:r>
            <a:br>
              <a:rPr kumimoji="0" lang="es-EC" sz="2800" b="1" i="0" u="none" strike="noStrike" kern="1200" normalizeH="0" baseline="0" noProof="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uLnTx/>
                <a:uFillTx/>
                <a:latin typeface="+mj-lt"/>
                <a:ea typeface="+mj-ea"/>
                <a:cs typeface="Andalus" pitchFamily="18" charset="-78"/>
              </a:rPr>
            </a:br>
            <a:endParaRPr kumimoji="0" lang="es-EC" sz="2800" b="1" i="0" u="none" strike="noStrike" kern="1200" normalizeH="0" baseline="0" noProof="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uLnTx/>
              <a:uFillTx/>
              <a:latin typeface="+mj-lt"/>
              <a:ea typeface="+mj-ea"/>
              <a:cs typeface="+mj-cs"/>
            </a:endParaRPr>
          </a:p>
        </p:txBody>
      </p:sp>
      <p:sp>
        <p:nvSpPr>
          <p:cNvPr id="3" name="2 Rectángulo"/>
          <p:cNvSpPr/>
          <p:nvPr/>
        </p:nvSpPr>
        <p:spPr>
          <a:xfrm>
            <a:off x="75319" y="1130972"/>
            <a:ext cx="8100392" cy="5189113"/>
          </a:xfrm>
          <a:prstGeom prst="rect">
            <a:avLst/>
          </a:prstGeom>
        </p:spPr>
        <p:txBody>
          <a:bodyPr wrap="square">
            <a:spAutoFit/>
          </a:bodyPr>
          <a:lstStyle/>
          <a:p>
            <a:pPr marL="288000" lvl="0" indent="-342900" algn="just">
              <a:spcBef>
                <a:spcPct val="20000"/>
              </a:spcBef>
              <a:buClr>
                <a:srgbClr val="0070C0"/>
              </a:buClr>
              <a:buFont typeface="Wingdings" pitchFamily="2" charset="2"/>
              <a:buChar char="v"/>
              <a:defRPr/>
            </a:pPr>
            <a:r>
              <a:rPr lang="es-ES" sz="2800" dirty="0" smtClean="0">
                <a:latin typeface="Andalus" pitchFamily="18" charset="-78"/>
                <a:cs typeface="Andalus" pitchFamily="18" charset="-78"/>
              </a:rPr>
              <a:t>Cumplimiento del Plan de Desarrollo y Ordenamiento Territorial Parroquial.</a:t>
            </a:r>
          </a:p>
          <a:p>
            <a:pPr marL="342900" lvl="0" indent="-342900" algn="just">
              <a:spcBef>
                <a:spcPct val="20000"/>
              </a:spcBef>
              <a:buClr>
                <a:srgbClr val="0070C0"/>
              </a:buClr>
              <a:buFont typeface="Wingdings" pitchFamily="2" charset="2"/>
              <a:buChar char="v"/>
              <a:defRPr/>
            </a:pPr>
            <a:r>
              <a:rPr lang="es-ES" sz="2800" dirty="0" smtClean="0">
                <a:latin typeface="Andalus" pitchFamily="18" charset="-78"/>
                <a:cs typeface="Andalus" pitchFamily="18" charset="-78"/>
              </a:rPr>
              <a:t>La elaboración de Estudios y proyectos de inversion </a:t>
            </a:r>
          </a:p>
          <a:p>
            <a:pPr marL="342900" lvl="0" indent="-342900" algn="just">
              <a:spcBef>
                <a:spcPct val="20000"/>
              </a:spcBef>
              <a:buClr>
                <a:srgbClr val="0070C0"/>
              </a:buClr>
              <a:buFont typeface="Wingdings" pitchFamily="2" charset="2"/>
              <a:buChar char="v"/>
              <a:defRPr/>
            </a:pPr>
            <a:r>
              <a:rPr lang="es-ES" sz="2800" dirty="0" smtClean="0">
                <a:latin typeface="Andalus" pitchFamily="18" charset="-78"/>
                <a:cs typeface="Andalus" pitchFamily="18" charset="-78"/>
              </a:rPr>
              <a:t>Autogestión y Mancomunidades con otros Gobiernos para el financiamiento de proyectos.</a:t>
            </a:r>
          </a:p>
          <a:p>
            <a:pPr marL="342900" lvl="0" indent="-342900" algn="just">
              <a:spcBef>
                <a:spcPct val="20000"/>
              </a:spcBef>
              <a:buClr>
                <a:srgbClr val="0070C0"/>
              </a:buClr>
              <a:buFont typeface="Wingdings" pitchFamily="2" charset="2"/>
              <a:buChar char="v"/>
              <a:defRPr/>
            </a:pPr>
            <a:r>
              <a:rPr lang="es-ES" sz="2800" dirty="0" smtClean="0">
                <a:latin typeface="Andalus" pitchFamily="18" charset="-78"/>
                <a:cs typeface="Andalus" pitchFamily="18" charset="-78"/>
              </a:rPr>
              <a:t>Emitir reglamentaciones, Acuerdos y Resoluciones parroquiales.</a:t>
            </a:r>
          </a:p>
          <a:p>
            <a:pPr marL="342900" lvl="0" indent="-342900" algn="just">
              <a:spcBef>
                <a:spcPct val="20000"/>
              </a:spcBef>
              <a:buClr>
                <a:srgbClr val="0070C0"/>
              </a:buClr>
              <a:buFont typeface="Wingdings" pitchFamily="2" charset="2"/>
              <a:buChar char="v"/>
              <a:defRPr/>
            </a:pPr>
            <a:r>
              <a:rPr lang="es-ES" sz="2800" dirty="0" smtClean="0">
                <a:latin typeface="Andalus" pitchFamily="18" charset="-78"/>
                <a:cs typeface="Andalus" pitchFamily="18" charset="-78"/>
              </a:rPr>
              <a:t>Proponer proyectos de Ordenanzas para aprobación del Gobierno Autónomo Descentralizado Municipal la Joya de los Sachas.</a:t>
            </a:r>
          </a:p>
          <a:p>
            <a:pPr marL="342900" lvl="0" indent="-342900" algn="just">
              <a:spcBef>
                <a:spcPct val="20000"/>
              </a:spcBef>
              <a:buFont typeface="Arial" pitchFamily="34" charset="0"/>
              <a:buChar char="•"/>
              <a:defRPr/>
            </a:pPr>
            <a:endParaRPr lang="es-ES" sz="2400" dirty="0" smtClean="0">
              <a:latin typeface="Andalus" pitchFamily="18" charset="-78"/>
              <a:cs typeface="Andalus" pitchFamily="18" charset="-78"/>
            </a:endParaRPr>
          </a:p>
        </p:txBody>
      </p:sp>
      <p:pic>
        <p:nvPicPr>
          <p:cNvPr id="5" name="Picture 2" descr="C:\Users\user\Desktop\ESCUDO Y BANDERA ENOKANQUI-Model.jpg"/>
          <p:cNvPicPr>
            <a:picLocks noChangeAspect="1" noChangeArrowheads="1"/>
          </p:cNvPicPr>
          <p:nvPr/>
        </p:nvPicPr>
        <p:blipFill>
          <a:blip r:embed="rId2" cstate="print">
            <a:lum bright="4000"/>
          </a:blip>
          <a:srcRect/>
          <a:stretch>
            <a:fillRect/>
          </a:stretch>
        </p:blipFill>
        <p:spPr bwMode="auto">
          <a:xfrm>
            <a:off x="68930" y="90841"/>
            <a:ext cx="1157180" cy="104013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6" name="Picture 5" descr="http://www.controlsanitario.gob.ec/wp-content/uploads/2016/01/LOGO-Rendici%C3%B3n-de-Cuentas.png"/>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7808" y="1772816"/>
            <a:ext cx="7704856" cy="2554545"/>
          </a:xfrm>
          <a:prstGeom prst="rect">
            <a:avLst/>
          </a:prstGeom>
        </p:spPr>
        <p:txBody>
          <a:bodyPr wrap="square">
            <a:spAutoFit/>
          </a:bodyPr>
          <a:lstStyle/>
          <a:p>
            <a:pPr algn="ctr"/>
            <a:r>
              <a:rPr lang="es-EC" sz="8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rPr>
              <a:t>PRESUPUESTO </a:t>
            </a:r>
          </a:p>
          <a:p>
            <a:pPr algn="ctr"/>
            <a:r>
              <a:rPr lang="es-EC" sz="8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rPr>
              <a:t>2015</a:t>
            </a:r>
            <a:endParaRPr lang="es-EC" sz="8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endParaRPr>
          </a:p>
        </p:txBody>
      </p:sp>
      <p:pic>
        <p:nvPicPr>
          <p:cNvPr id="4" name="Picture 2" descr="C:\Users\user\Desktop\ESCUDO Y BANDERA ENOKANQUI-Model.jpg"/>
          <p:cNvPicPr>
            <a:picLocks noChangeAspect="1" noChangeArrowheads="1"/>
          </p:cNvPicPr>
          <p:nvPr/>
        </p:nvPicPr>
        <p:blipFill>
          <a:blip r:embed="rId2" cstate="print">
            <a:lum bright="4000"/>
          </a:blip>
          <a:srcRect/>
          <a:stretch>
            <a:fillRect/>
          </a:stretch>
        </p:blipFill>
        <p:spPr bwMode="auto">
          <a:xfrm>
            <a:off x="68930" y="90841"/>
            <a:ext cx="1157180" cy="126875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5" name="Picture 4" descr="http://www.controlsanitario.gob.ec/wp-content/uploads/2016/01/LOGO-Rendici%C3%B3n-de-Cuentas.png"/>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onfidencialcolombia.com/images/cms-image-0000258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3" y="4252989"/>
            <a:ext cx="1269907" cy="140825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
        <p:nvSpPr>
          <p:cNvPr id="2" name="Right Arrow 1"/>
          <p:cNvSpPr/>
          <p:nvPr/>
        </p:nvSpPr>
        <p:spPr>
          <a:xfrm>
            <a:off x="1461112" y="3676925"/>
            <a:ext cx="887987"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Right Arrow 5"/>
          <p:cNvSpPr/>
          <p:nvPr/>
        </p:nvSpPr>
        <p:spPr>
          <a:xfrm>
            <a:off x="1449420" y="4960579"/>
            <a:ext cx="899679"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4" name="Picture 2" descr="http://www.finanzas.gob.ec/wp-content/themes/twentyeleven/images/logotipo_ministerio_finanzas_.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988" y="3108645"/>
            <a:ext cx="1306956" cy="96842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3254625044"/>
              </p:ext>
            </p:extLst>
          </p:nvPr>
        </p:nvGraphicFramePr>
        <p:xfrm>
          <a:off x="2411760" y="116629"/>
          <a:ext cx="5688632" cy="6624738"/>
        </p:xfrm>
        <a:graphic>
          <a:graphicData uri="http://schemas.openxmlformats.org/drawingml/2006/table">
            <a:tbl>
              <a:tblPr>
                <a:tableStyleId>{5C22544A-7EE6-4342-B048-85BDC9FD1C3A}</a:tableStyleId>
              </a:tblPr>
              <a:tblGrid>
                <a:gridCol w="3979836"/>
                <a:gridCol w="1708796"/>
              </a:tblGrid>
              <a:tr h="653225">
                <a:tc gridSpan="2">
                  <a:txBody>
                    <a:bodyPr/>
                    <a:lstStyle/>
                    <a:p>
                      <a:pPr algn="ctr" fontAlgn="b"/>
                      <a:r>
                        <a:rPr lang="es-EC" sz="3200" b="1" i="1" u="none" strike="noStrike" dirty="0">
                          <a:solidFill>
                            <a:srgbClr val="C00000"/>
                          </a:solidFill>
                          <a:effectLst/>
                        </a:rPr>
                        <a:t>DETALLE DE INGRESOS</a:t>
                      </a:r>
                      <a:endParaRPr lang="es-EC" sz="3200" b="1" i="1" u="none" strike="noStrike" dirty="0">
                        <a:solidFill>
                          <a:srgbClr val="C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EC"/>
                    </a:p>
                  </a:txBody>
                  <a:tcPr/>
                </a:tc>
              </a:tr>
              <a:tr h="1237081">
                <a:tc>
                  <a:txBody>
                    <a:bodyPr/>
                    <a:lstStyle/>
                    <a:p>
                      <a:pPr algn="ctr" fontAlgn="b"/>
                      <a:r>
                        <a:rPr lang="es-EC" sz="2400" u="none" strike="noStrike" dirty="0">
                          <a:effectLst/>
                        </a:rPr>
                        <a:t>SALDO CAJA Y BANCOS 2014</a:t>
                      </a:r>
                      <a:endParaRPr lang="es-EC" sz="2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r" fontAlgn="b"/>
                      <a:r>
                        <a:rPr lang="es-EC" sz="2400" u="none" strike="noStrike" dirty="0">
                          <a:effectLst/>
                        </a:rPr>
                        <a:t>5436,72</a:t>
                      </a:r>
                      <a:endParaRPr lang="es-EC" sz="2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258758">
                <a:tc>
                  <a:txBody>
                    <a:bodyPr/>
                    <a:lstStyle/>
                    <a:p>
                      <a:pPr algn="ctr" fontAlgn="b"/>
                      <a:r>
                        <a:rPr lang="es-EC" sz="2400" u="none" strike="noStrike" dirty="0">
                          <a:effectLst/>
                        </a:rPr>
                        <a:t>TRNAFERENCIA DEL GADPO</a:t>
                      </a:r>
                      <a:endParaRPr lang="es-EC" sz="2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s-EC" sz="2400" u="none" strike="noStrike" dirty="0">
                          <a:effectLst/>
                        </a:rPr>
                        <a:t>8000</a:t>
                      </a:r>
                      <a:endParaRPr lang="es-EC" sz="2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1445187">
                <a:tc>
                  <a:txBody>
                    <a:bodyPr/>
                    <a:lstStyle/>
                    <a:p>
                      <a:pPr algn="ctr" fontAlgn="b"/>
                      <a:r>
                        <a:rPr lang="es-EC" sz="2400" u="none" strike="noStrike" dirty="0" smtClean="0">
                          <a:effectLst/>
                        </a:rPr>
                        <a:t>TRANSFERENCIAS </a:t>
                      </a:r>
                      <a:r>
                        <a:rPr lang="es-EC" sz="2400" u="none" strike="noStrike" dirty="0">
                          <a:effectLst/>
                        </a:rPr>
                        <a:t>DEL M.F.</a:t>
                      </a:r>
                      <a:endParaRPr lang="es-EC" sz="2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r" fontAlgn="b"/>
                      <a:r>
                        <a:rPr lang="es-EC" sz="2400" u="none" strike="noStrike" dirty="0">
                          <a:effectLst/>
                        </a:rPr>
                        <a:t>156941,43</a:t>
                      </a:r>
                      <a:endParaRPr lang="es-EC" sz="2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1307895">
                <a:tc>
                  <a:txBody>
                    <a:bodyPr/>
                    <a:lstStyle/>
                    <a:p>
                      <a:pPr algn="ctr" fontAlgn="b"/>
                      <a:r>
                        <a:rPr lang="es-EC" sz="2400" u="none" strike="noStrike" dirty="0">
                          <a:effectLst/>
                        </a:rPr>
                        <a:t>TRANSFERENCIA </a:t>
                      </a:r>
                      <a:r>
                        <a:rPr lang="es-EC" sz="2400" u="none" strike="noStrike" dirty="0" smtClean="0">
                          <a:effectLst/>
                        </a:rPr>
                        <a:t>POR </a:t>
                      </a:r>
                      <a:r>
                        <a:rPr lang="es-EC" sz="2400" u="none" strike="noStrike" dirty="0">
                          <a:effectLst/>
                        </a:rPr>
                        <a:t>LA LEY 010</a:t>
                      </a:r>
                      <a:endParaRPr lang="es-EC" sz="2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r" fontAlgn="b"/>
                      <a:r>
                        <a:rPr lang="es-EC" sz="2400" u="none" strike="noStrike" dirty="0">
                          <a:effectLst/>
                        </a:rPr>
                        <a:t>60813,87</a:t>
                      </a:r>
                      <a:endParaRPr lang="es-EC" sz="24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r>
              <a:tr h="722592">
                <a:tc>
                  <a:txBody>
                    <a:bodyPr/>
                    <a:lstStyle/>
                    <a:p>
                      <a:pPr algn="l" fontAlgn="b"/>
                      <a:r>
                        <a:rPr lang="es-EC" sz="2400" b="1" u="none" strike="noStrike" dirty="0">
                          <a:effectLst/>
                        </a:rPr>
                        <a:t>TOTAL</a:t>
                      </a:r>
                      <a:endParaRPr lang="es-EC"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s-EC" sz="2400" b="1" u="none" strike="noStrike" dirty="0">
                          <a:effectLst/>
                        </a:rPr>
                        <a:t>231192,02</a:t>
                      </a:r>
                      <a:endParaRPr lang="es-EC"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pic>
        <p:nvPicPr>
          <p:cNvPr id="14" name="Picture 13" descr="https://pbs.twimg.com/profile_images/684724512961740805/ZCVDeN4J.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513" y="1749173"/>
            <a:ext cx="1340139" cy="114433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5" name="Right Arrow 14"/>
          <p:cNvSpPr/>
          <p:nvPr/>
        </p:nvSpPr>
        <p:spPr>
          <a:xfrm>
            <a:off x="1467333" y="2321341"/>
            <a:ext cx="887987"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6" name="Picture 15" descr="C:\Users\user\Desktop\ESCUDO Y BANDERA ENOKANQUI-Model.jpg"/>
          <p:cNvPicPr>
            <a:picLocks noChangeAspect="1" noChangeArrowheads="1"/>
          </p:cNvPicPr>
          <p:nvPr/>
        </p:nvPicPr>
        <p:blipFill>
          <a:blip r:embed="rId6" cstate="print">
            <a:lum bright="4000"/>
          </a:blip>
          <a:srcRect/>
          <a:stretch>
            <a:fillRect/>
          </a:stretch>
        </p:blipFill>
        <p:spPr bwMode="auto">
          <a:xfrm>
            <a:off x="179513" y="404664"/>
            <a:ext cx="1340139" cy="115212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7" name="Right Arrow 16"/>
          <p:cNvSpPr/>
          <p:nvPr/>
        </p:nvSpPr>
        <p:spPr>
          <a:xfrm>
            <a:off x="1467944" y="980728"/>
            <a:ext cx="887987"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12" name="Picture 11" descr="http://www.controlsanitario.gob.ec/wp-content/uploads/2016/01/LOGO-Rendici%C3%B3n-de-Cuentas.png"/>
          <p:cNvPicPr/>
          <p:nvPr/>
        </p:nvPicPr>
        <p:blipFill>
          <a:blip r:embed="rId7">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355883351"/>
              </p:ext>
            </p:extLst>
          </p:nvPr>
        </p:nvGraphicFramePr>
        <p:xfrm>
          <a:off x="539552" y="548683"/>
          <a:ext cx="7488832" cy="6123547"/>
        </p:xfrm>
        <a:graphic>
          <a:graphicData uri="http://schemas.openxmlformats.org/drawingml/2006/table">
            <a:tbl>
              <a:tblPr>
                <a:tableStyleId>{5C22544A-7EE6-4342-B048-85BDC9FD1C3A}</a:tableStyleId>
              </a:tblPr>
              <a:tblGrid>
                <a:gridCol w="5680160"/>
                <a:gridCol w="1808672"/>
              </a:tblGrid>
              <a:tr h="482382">
                <a:tc gridSpan="2">
                  <a:txBody>
                    <a:bodyPr/>
                    <a:lstStyle/>
                    <a:p>
                      <a:pPr algn="ctr" fontAlgn="b"/>
                      <a:r>
                        <a:rPr lang="es-EC" sz="3200" b="1" u="none" strike="noStrike" dirty="0">
                          <a:solidFill>
                            <a:srgbClr val="C00000"/>
                          </a:solidFill>
                          <a:effectLst/>
                        </a:rPr>
                        <a:t>DETALLES DE GASTOS</a:t>
                      </a:r>
                      <a:endParaRPr lang="es-EC" sz="3200" b="1" i="0" u="none" strike="noStrike" dirty="0">
                        <a:solidFill>
                          <a:srgbClr val="C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s-EC"/>
                    </a:p>
                  </a:txBody>
                  <a:tcPr/>
                </a:tc>
              </a:tr>
              <a:tr h="441769">
                <a:tc>
                  <a:txBody>
                    <a:bodyPr/>
                    <a:lstStyle/>
                    <a:p>
                      <a:pPr algn="ctr" fontAlgn="b"/>
                      <a:r>
                        <a:rPr lang="es-EC" sz="2800" b="1" u="none" strike="noStrike" dirty="0">
                          <a:effectLst/>
                        </a:rPr>
                        <a:t>RUBRO</a:t>
                      </a:r>
                      <a:endParaRPr lang="es-EC" sz="2800" b="1" i="0" u="none" strike="noStrike" dirty="0">
                        <a:solidFill>
                          <a:srgbClr val="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b"/>
                      <a:r>
                        <a:rPr lang="es-EC" sz="2800" b="1" u="none" strike="noStrike" dirty="0">
                          <a:effectLst/>
                        </a:rPr>
                        <a:t>VALOR</a:t>
                      </a:r>
                      <a:endParaRPr lang="es-EC" sz="2800" b="1" i="0" u="none" strike="noStrike" dirty="0">
                        <a:solidFill>
                          <a:srgbClr val="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solidFill>
                  </a:tcPr>
                </a:tc>
              </a:tr>
              <a:tr h="441769">
                <a:tc>
                  <a:txBody>
                    <a:bodyPr/>
                    <a:lstStyle/>
                    <a:p>
                      <a:pPr marL="285750" indent="-285750" algn="l" fontAlgn="b">
                        <a:buFont typeface="Wingdings" panose="05000000000000000000" pitchFamily="2" charset="2"/>
                        <a:buChar char="ü"/>
                      </a:pPr>
                      <a:r>
                        <a:rPr lang="es-EC" sz="1600" u="none" strike="noStrike" dirty="0" smtClean="0">
                          <a:effectLst/>
                        </a:rPr>
                        <a:t>ACTUALIZACION DEL PLAN </a:t>
                      </a:r>
                      <a:r>
                        <a:rPr lang="es-EC" sz="1600" u="none" strike="noStrike" dirty="0">
                          <a:effectLst/>
                        </a:rPr>
                        <a:t>DE DESARROLLO Y ORDENAMIENTO TERRITORIAL</a:t>
                      </a:r>
                      <a:endParaRPr lang="es-EC" sz="16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1600" b="1" u="none" strike="noStrike" dirty="0" smtClean="0">
                          <a:effectLst/>
                        </a:rPr>
                        <a:t>33600,00</a:t>
                      </a:r>
                      <a:endParaRPr lang="es-EC" sz="1600" b="1" i="0" u="none" strike="noStrike" dirty="0">
                        <a:solidFill>
                          <a:srgbClr val="000000"/>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441769">
                <a:tc>
                  <a:txBody>
                    <a:bodyPr/>
                    <a:lstStyle/>
                    <a:p>
                      <a:pPr marL="285750" indent="-285750" algn="l" fontAlgn="b">
                        <a:buFont typeface="Wingdings" panose="05000000000000000000" pitchFamily="2" charset="2"/>
                        <a:buChar char="ü"/>
                      </a:pPr>
                      <a:r>
                        <a:rPr lang="es-EC" sz="1600" u="none" strike="noStrike" dirty="0">
                          <a:effectLst/>
                        </a:rPr>
                        <a:t>FORTALECIMIENTO INSTITUCIONAL</a:t>
                      </a:r>
                      <a:endParaRPr lang="es-EC" sz="16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1600" b="1" u="none" strike="noStrike" dirty="0">
                          <a:effectLst/>
                        </a:rPr>
                        <a:t>56321,27</a:t>
                      </a:r>
                      <a:endParaRPr lang="es-EC" sz="1600" b="1" i="0" u="none" strike="noStrike" dirty="0">
                        <a:solidFill>
                          <a:srgbClr val="000000"/>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706831">
                <a:tc>
                  <a:txBody>
                    <a:bodyPr/>
                    <a:lstStyle/>
                    <a:p>
                      <a:pPr marL="285750" indent="-285750" algn="l" fontAlgn="b">
                        <a:buFont typeface="Wingdings" panose="05000000000000000000" pitchFamily="2" charset="2"/>
                        <a:buChar char="ü"/>
                      </a:pPr>
                      <a:r>
                        <a:rPr lang="es-EC" sz="1600" u="none" strike="noStrike" dirty="0">
                          <a:effectLst/>
                        </a:rPr>
                        <a:t>ESTUDIOS  DE </a:t>
                      </a:r>
                      <a:r>
                        <a:rPr lang="es-EC" sz="1600" u="none" strike="noStrike" dirty="0" smtClean="0">
                          <a:effectLst/>
                        </a:rPr>
                        <a:t>ELECTRIFICACION PARA</a:t>
                      </a:r>
                      <a:r>
                        <a:rPr lang="es-EC" sz="1600" u="none" strike="noStrike" baseline="0" dirty="0" smtClean="0">
                          <a:effectLst/>
                        </a:rPr>
                        <a:t> EL </a:t>
                      </a:r>
                      <a:r>
                        <a:rPr lang="es-EC" sz="1600" u="none" strike="noStrike" dirty="0" smtClean="0">
                          <a:effectLst/>
                        </a:rPr>
                        <a:t> </a:t>
                      </a:r>
                      <a:r>
                        <a:rPr lang="es-EC" sz="1600" u="none" strike="noStrike" dirty="0">
                          <a:effectLst/>
                        </a:rPr>
                        <a:t>ALUMBRADO PUBLICO DE LA CABECERA PARROQUIAL ENOKANQUI</a:t>
                      </a:r>
                      <a:endParaRPr lang="es-EC" sz="16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1600" b="1" u="none" strike="noStrike" dirty="0" smtClean="0">
                          <a:effectLst/>
                        </a:rPr>
                        <a:t>20160,00</a:t>
                      </a:r>
                      <a:endParaRPr lang="es-EC" sz="1600" b="1" i="0" u="none" strike="noStrike" dirty="0">
                        <a:solidFill>
                          <a:srgbClr val="000000"/>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441769">
                <a:tc>
                  <a:txBody>
                    <a:bodyPr/>
                    <a:lstStyle/>
                    <a:p>
                      <a:pPr marL="285750" indent="-285750" algn="l" fontAlgn="b">
                        <a:buFont typeface="Wingdings" panose="05000000000000000000" pitchFamily="2" charset="2"/>
                        <a:buChar char="ü"/>
                      </a:pPr>
                      <a:r>
                        <a:rPr lang="es-EC" sz="1600" u="none" strike="noStrike" dirty="0">
                          <a:effectLst/>
                        </a:rPr>
                        <a:t>ADQUISICIÓN DE ACTIVOS PARA LA INSTITUCION</a:t>
                      </a:r>
                      <a:endParaRPr lang="es-EC" sz="16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1600" b="1" u="none" strike="noStrike" dirty="0">
                          <a:effectLst/>
                        </a:rPr>
                        <a:t>6140,96</a:t>
                      </a:r>
                      <a:endParaRPr lang="es-EC" sz="1600" b="1" i="0" u="none" strike="noStrike" dirty="0">
                        <a:solidFill>
                          <a:srgbClr val="000000"/>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441769">
                <a:tc>
                  <a:txBody>
                    <a:bodyPr/>
                    <a:lstStyle/>
                    <a:p>
                      <a:pPr marL="285750" indent="-285750" algn="l" fontAlgn="b">
                        <a:buFont typeface="Wingdings" panose="05000000000000000000" pitchFamily="2" charset="2"/>
                        <a:buChar char="ü"/>
                      </a:pPr>
                      <a:r>
                        <a:rPr lang="es-EC" sz="1600" u="none" strike="noStrike" dirty="0">
                          <a:effectLst/>
                        </a:rPr>
                        <a:t>RECONSTRUCCIÓN DE OBRAS</a:t>
                      </a:r>
                      <a:endParaRPr lang="es-EC" sz="16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1600" b="1" u="none" strike="noStrike" dirty="0" smtClean="0">
                          <a:effectLst/>
                        </a:rPr>
                        <a:t>2800,00</a:t>
                      </a:r>
                      <a:endParaRPr lang="es-EC" sz="1600" b="1" i="0" u="none" strike="noStrike" dirty="0">
                        <a:solidFill>
                          <a:srgbClr val="000000"/>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441769">
                <a:tc>
                  <a:txBody>
                    <a:bodyPr/>
                    <a:lstStyle/>
                    <a:p>
                      <a:pPr marL="285750" indent="-285750" algn="l" fontAlgn="b">
                        <a:buFont typeface="Wingdings" panose="05000000000000000000" pitchFamily="2" charset="2"/>
                        <a:buChar char="ü"/>
                      </a:pPr>
                      <a:r>
                        <a:rPr lang="es-EC" sz="1600" u="none" strike="noStrike" dirty="0">
                          <a:effectLst/>
                        </a:rPr>
                        <a:t>MANTENIMIENTO VIAL</a:t>
                      </a:r>
                      <a:endParaRPr lang="es-EC" sz="16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1600" b="1" u="none" strike="noStrike" dirty="0" smtClean="0">
                          <a:effectLst/>
                        </a:rPr>
                        <a:t>6960,00</a:t>
                      </a:r>
                      <a:endParaRPr lang="es-EC" sz="1600" b="1" i="0" u="none" strike="noStrike" dirty="0">
                        <a:solidFill>
                          <a:srgbClr val="000000"/>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441769">
                <a:tc>
                  <a:txBody>
                    <a:bodyPr/>
                    <a:lstStyle/>
                    <a:p>
                      <a:pPr marL="285750" indent="-285750" algn="l" fontAlgn="b">
                        <a:buFont typeface="Wingdings" panose="05000000000000000000" pitchFamily="2" charset="2"/>
                        <a:buChar char="ü"/>
                      </a:pPr>
                      <a:r>
                        <a:rPr lang="es-EC" sz="1600" u="none" strike="noStrike" dirty="0">
                          <a:effectLst/>
                        </a:rPr>
                        <a:t>PROYECTO AGRICOLA</a:t>
                      </a:r>
                      <a:endParaRPr lang="es-EC" sz="16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1600" b="1" i="0" u="none" strike="noStrike" dirty="0">
                          <a:solidFill>
                            <a:srgbClr val="C00000"/>
                          </a:solidFill>
                          <a:effectLst/>
                          <a:latin typeface="Verdana"/>
                        </a:rPr>
                        <a:t>74969,79</a:t>
                      </a:r>
                      <a:endParaRPr lang="es-EC" sz="800" b="1" i="0" u="none" strike="noStrike" dirty="0">
                        <a:solidFill>
                          <a:srgbClr val="C00000"/>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441769">
                <a:tc>
                  <a:txBody>
                    <a:bodyPr/>
                    <a:lstStyle/>
                    <a:p>
                      <a:pPr marL="285750" indent="-285750" algn="l" fontAlgn="b">
                        <a:buFont typeface="Wingdings" panose="05000000000000000000" pitchFamily="2" charset="2"/>
                        <a:buChar char="ü"/>
                      </a:pPr>
                      <a:r>
                        <a:rPr lang="es-EC" sz="1600" u="none" strike="noStrike" dirty="0">
                          <a:effectLst/>
                        </a:rPr>
                        <a:t>ACTO SOCIO CULTURAL</a:t>
                      </a:r>
                      <a:endParaRPr lang="es-EC" sz="16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1600" b="1" u="none" strike="noStrike" dirty="0" smtClean="0">
                          <a:effectLst/>
                        </a:rPr>
                        <a:t>30240,00</a:t>
                      </a:r>
                      <a:endParaRPr lang="es-EC" sz="1600" b="1" i="0" u="none" strike="noStrike" dirty="0">
                        <a:solidFill>
                          <a:srgbClr val="000000"/>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446385">
                <a:tc>
                  <a:txBody>
                    <a:bodyPr/>
                    <a:lstStyle/>
                    <a:p>
                      <a:pPr algn="l" fontAlgn="b"/>
                      <a:r>
                        <a:rPr lang="es-EC" sz="2000" b="1" u="none" strike="noStrike" dirty="0">
                          <a:effectLst/>
                        </a:rPr>
                        <a:t>TOTAL</a:t>
                      </a:r>
                      <a:endParaRPr lang="es-EC" sz="20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2400" b="1" u="none" strike="noStrike" dirty="0" smtClean="0">
                          <a:solidFill>
                            <a:srgbClr val="FF0000"/>
                          </a:solidFill>
                          <a:effectLst/>
                        </a:rPr>
                        <a:t>231192,02</a:t>
                      </a:r>
                      <a:endParaRPr lang="es-EC" sz="2400" b="1" i="0" u="none" strike="noStrike" dirty="0">
                        <a:solidFill>
                          <a:srgbClr val="FF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441769">
                <a:tc>
                  <a:txBody>
                    <a:bodyPr/>
                    <a:lstStyle/>
                    <a:p>
                      <a:pPr algn="l" fontAlgn="b"/>
                      <a:endParaRPr lang="es-EC" sz="2400" b="0" i="0" u="none" strike="noStrike" dirty="0">
                        <a:solidFill>
                          <a:srgbClr val="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fontAlgn="b"/>
                      <a:endParaRPr lang="es-EC" sz="2400" b="0" i="0" u="none" strike="noStrike" dirty="0">
                        <a:solidFill>
                          <a:srgbClr val="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441769">
                <a:tc>
                  <a:txBody>
                    <a:bodyPr/>
                    <a:lstStyle/>
                    <a:p>
                      <a:pPr algn="l" fontAlgn="b"/>
                      <a:r>
                        <a:rPr lang="es-EC" sz="2000" b="1" u="none" strike="noStrike" dirty="0">
                          <a:effectLst/>
                        </a:rPr>
                        <a:t>SALDO</a:t>
                      </a:r>
                      <a:endParaRPr lang="es-EC" sz="2000" b="1" i="0" u="none" strike="noStrike" dirty="0">
                        <a:solidFill>
                          <a:srgbClr val="003399"/>
                        </a:solidFill>
                        <a:effectLst/>
                        <a:latin typeface="Verdana"/>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r" fontAlgn="b"/>
                      <a:r>
                        <a:rPr lang="es-EC" sz="2400" u="none" strike="noStrike" dirty="0" smtClean="0">
                          <a:effectLst/>
                        </a:rPr>
                        <a:t>0,00</a:t>
                      </a:r>
                      <a:endParaRPr lang="es-EC" sz="2400" b="1" i="0" u="none" strike="noStrike" dirty="0">
                        <a:solidFill>
                          <a:srgbClr val="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bl>
          </a:graphicData>
        </a:graphic>
      </p:graphicFrame>
      <p:pic>
        <p:nvPicPr>
          <p:cNvPr id="5" name="Picture 2" descr="C:\Users\user\Desktop\ESCUDO Y BANDERA ENOKANQUI-Model.jpg"/>
          <p:cNvPicPr>
            <a:picLocks noChangeAspect="1" noChangeArrowheads="1"/>
          </p:cNvPicPr>
          <p:nvPr/>
        </p:nvPicPr>
        <p:blipFill>
          <a:blip r:embed="rId2" cstate="print">
            <a:lum bright="4000"/>
          </a:blip>
          <a:srcRect/>
          <a:stretch>
            <a:fillRect/>
          </a:stretch>
        </p:blipFill>
        <p:spPr bwMode="auto">
          <a:xfrm>
            <a:off x="-40354" y="1"/>
            <a:ext cx="1266464" cy="105273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6" name="Picture 5" descr="http://www.controlsanitario.gob.ec/wp-content/uploads/2016/01/LOGO-Rendici%C3%B3n-de-Cuentas.png"/>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193198" y="2907198"/>
            <a:ext cx="6858000" cy="1043603"/>
          </a:xfrm>
          <a:prstGeom prst="rect">
            <a:avLst/>
          </a:prstGeom>
          <a:noFill/>
          <a:ln>
            <a:noFill/>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2837</TotalTime>
  <Words>534</Words>
  <Application>Microsoft Office PowerPoint</Application>
  <PresentationFormat>On-screen Show (4:3)</PresentationFormat>
  <Paragraphs>93</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Opulent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Toshiba</dc:creator>
  <cp:lastModifiedBy>Sony</cp:lastModifiedBy>
  <cp:revision>114</cp:revision>
  <dcterms:created xsi:type="dcterms:W3CDTF">2013-10-08T18:34:04Z</dcterms:created>
  <dcterms:modified xsi:type="dcterms:W3CDTF">2016-02-26T07:39:13Z</dcterms:modified>
</cp:coreProperties>
</file>